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5" r:id="rId1"/>
  </p:sldMasterIdLst>
  <p:notesMasterIdLst>
    <p:notesMasterId r:id="rId17"/>
  </p:notesMasterIdLst>
  <p:sldIdLst>
    <p:sldId id="256" r:id="rId2"/>
    <p:sldId id="257" r:id="rId3"/>
    <p:sldId id="264" r:id="rId4"/>
    <p:sldId id="265" r:id="rId5"/>
    <p:sldId id="266" r:id="rId6"/>
    <p:sldId id="267" r:id="rId7"/>
    <p:sldId id="258" r:id="rId8"/>
    <p:sldId id="268" r:id="rId9"/>
    <p:sldId id="260" r:id="rId10"/>
    <p:sldId id="259" r:id="rId11"/>
    <p:sldId id="261" r:id="rId12"/>
    <p:sldId id="271" r:id="rId13"/>
    <p:sldId id="272" r:id="rId14"/>
    <p:sldId id="262" r:id="rId15"/>
    <p:sldId id="26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A27E0A-E3CA-146C-007B-3B9DC374D9D1}" v="3929" dt="2021-06-17T20:23:38.626"/>
    <p1510:client id="{49C71738-A998-40FA-FA8A-2FE3EEC9AF3D}" v="36" dt="2021-06-18T16:41:54.259"/>
    <p1510:client id="{772765D6-2D15-B54B-8144-9B431E8C492B}" v="71" dt="2021-06-18T00:07:46.541"/>
    <p1510:client id="{AEF441D5-810B-43FA-993F-E207F325A424}" v="110" dt="2021-06-17T14:05:37.030"/>
    <p1510:client id="{C0E1D23A-4A19-8AC3-D48D-A53F1D897121}" v="2861" dt="2021-06-17T22:39:44.131"/>
    <p1510:client id="{C17D94BA-0168-7316-3EBA-8B7CDEF036ED}" v="1144" dt="2021-06-18T03:37:00.956"/>
    <p1510:client id="{F913DD56-3D29-20E0-5E26-EFBC6D204CA3}" v="1178" dt="2021-06-18T13:04:23.9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4" autoAdjust="0"/>
    <p:restoredTop sz="94660"/>
  </p:normalViewPr>
  <p:slideViewPr>
    <p:cSldViewPr snapToGrid="0">
      <p:cViewPr varScale="1">
        <p:scale>
          <a:sx n="71" d="100"/>
          <a:sy n="71" d="100"/>
        </p:scale>
        <p:origin x="66" y="7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7T14:15:34.559"/>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8T03:17:07.783"/>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8T03:17:32.467"/>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8T03:17:42.095"/>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8T03:17:49.629"/>
    </inkml:context>
    <inkml:brush xml:id="br0">
      <inkml:brushProperty name="width" value="0.1" units="cm"/>
      <inkml:brushProperty name="height" value="0.1" units="cm"/>
      <inkml:brushProperty name="color" value="#FFFFFF"/>
    </inkml:brush>
  </inkml:definitions>
  <inkml:trace contextRef="#ctx0" brushRef="#br0">1 0 128,'0'6'0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C5D1DA-04E1-411E-9687-0C25BAC3AEE3}" type="datetimeFigureOut">
              <a:rPr lang="en-US"/>
              <a:t>6/18/2021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3AEFB4-B468-49E6-BF0B-E145B5943BC8}" type="slidenum">
              <a:rPr lang="en-US"/>
              <a:t>‹#›</a:t>
            </a:fld>
            <a:endParaRPr lang="en-US"/>
          </a:p>
        </p:txBody>
      </p:sp>
    </p:spTree>
    <p:extLst>
      <p:ext uri="{BB962C8B-B14F-4D97-AF65-F5344CB8AC3E}">
        <p14:creationId xmlns:p14="http://schemas.microsoft.com/office/powerpoint/2010/main" val="2015142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F3AEFB4-B468-49E6-BF0B-E145B5943BC8}" type="slidenum">
              <a:rPr lang="en-US"/>
              <a:t>10</a:t>
            </a:fld>
            <a:endParaRPr lang="en-US"/>
          </a:p>
        </p:txBody>
      </p:sp>
    </p:spTree>
    <p:extLst>
      <p:ext uri="{BB962C8B-B14F-4D97-AF65-F5344CB8AC3E}">
        <p14:creationId xmlns:p14="http://schemas.microsoft.com/office/powerpoint/2010/main" val="205743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6/18/2021</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300842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6/18/2021</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686290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6/18/2021</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698150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6/18/2021</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40528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6/18/2021</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8336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6/18/2021</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65769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6/18/2021</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96925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6/18/2021</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70961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6/18/2021</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93132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6/18/2021</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1388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6/18/2021</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165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6/18/2021</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303235708"/>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68" r:id="rId6"/>
    <p:sldLayoutId id="2147483864" r:id="rId7"/>
    <p:sldLayoutId id="2147483865" r:id="rId8"/>
    <p:sldLayoutId id="2147483866" r:id="rId9"/>
    <p:sldLayoutId id="2147483867" r:id="rId10"/>
    <p:sldLayoutId id="2147483869"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www.8msolar.com/the-economic-and-environmental-impacts-of-solar-energy-8msolar" TargetMode="External"/><Relationship Id="rId7" Type="http://schemas.openxmlformats.org/officeDocument/2006/relationships/hyperlink" Target="https://www.beeculture.com/bees-in-space/" TargetMode="External"/><Relationship Id="rId2" Type="http://schemas.openxmlformats.org/officeDocument/2006/relationships/hyperlink" Target="https://www.indystar.com/story/news/environment/2020/07/08/indiana-solar-developers-plant-flowers-could-help-save-bees/3257378001/" TargetMode="External"/><Relationship Id="rId1" Type="http://schemas.openxmlformats.org/officeDocument/2006/relationships/slideLayout" Target="../slideLayouts/slideLayout8.xml"/><Relationship Id="rId6" Type="http://schemas.openxmlformats.org/officeDocument/2006/relationships/hyperlink" Target="https://www.beeculture.com/the-chemistry-of-honey/" TargetMode="External"/><Relationship Id="rId5" Type="http://schemas.openxmlformats.org/officeDocument/2006/relationships/hyperlink" Target="https://friendsoftheearth.uk/nature/what-are-causes-bee-decline" TargetMode="External"/><Relationship Id="rId4" Type="http://schemas.openxmlformats.org/officeDocument/2006/relationships/hyperlink" Target="https://www.beeculture.com/can-solar-sites-help-save-be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3.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4.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5.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6">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a:extLst>
              <a:ext uri="{FF2B5EF4-FFF2-40B4-BE49-F238E27FC236}">
                <a16:creationId xmlns:a16="http://schemas.microsoft.com/office/drawing/2014/main" id="{7534BFF3-DE3E-4E4A-B0B4-4FC4519C7DC5}"/>
              </a:ext>
            </a:extLst>
          </p:cNvPr>
          <p:cNvPicPr>
            <a:picLocks noChangeAspect="1"/>
          </p:cNvPicPr>
          <p:nvPr/>
        </p:nvPicPr>
        <p:blipFill rotWithShape="1">
          <a:blip r:embed="rId2">
            <a:alphaModFix amt="50000"/>
          </a:blip>
          <a:srcRect t="9013" r="-1" b="13647"/>
          <a:stretch/>
        </p:blipFill>
        <p:spPr>
          <a:xfrm>
            <a:off x="20" y="10"/>
            <a:ext cx="12188931" cy="6857990"/>
          </a:xfrm>
          <a:prstGeom prst="rect">
            <a:avLst/>
          </a:prstGeom>
        </p:spPr>
      </p:pic>
      <p:sp>
        <p:nvSpPr>
          <p:cNvPr id="2" name="Title 1"/>
          <p:cNvSpPr>
            <a:spLocks noGrp="1"/>
          </p:cNvSpPr>
          <p:nvPr>
            <p:ph type="ctrTitle"/>
          </p:nvPr>
        </p:nvSpPr>
        <p:spPr>
          <a:xfrm>
            <a:off x="1527048" y="1124712"/>
            <a:ext cx="9144000" cy="3063240"/>
          </a:xfrm>
        </p:spPr>
        <p:txBody>
          <a:bodyPr>
            <a:normAutofit/>
          </a:bodyPr>
          <a:lstStyle/>
          <a:p>
            <a:pPr algn="ctr"/>
            <a:r>
              <a:rPr lang="en-US" dirty="0"/>
              <a:t>Decline in the bee's population- Action Plan</a:t>
            </a:r>
          </a:p>
        </p:txBody>
      </p:sp>
      <p:sp>
        <p:nvSpPr>
          <p:cNvPr id="3" name="Subtitle 2"/>
          <p:cNvSpPr>
            <a:spLocks noGrp="1"/>
          </p:cNvSpPr>
          <p:nvPr>
            <p:ph type="subTitle" idx="1"/>
          </p:nvPr>
        </p:nvSpPr>
        <p:spPr>
          <a:xfrm>
            <a:off x="1527048" y="4599432"/>
            <a:ext cx="9144000" cy="1227520"/>
          </a:xfrm>
        </p:spPr>
        <p:txBody>
          <a:bodyPr vert="horz" lIns="91440" tIns="45720" rIns="91440" bIns="45720" rtlCol="0" anchor="t">
            <a:normAutofit/>
          </a:bodyPr>
          <a:lstStyle/>
          <a:p>
            <a:pPr algn="ctr"/>
            <a:r>
              <a:rPr lang="en-US" sz="3200" dirty="0"/>
              <a:t>By: Lucas </a:t>
            </a:r>
          </a:p>
        </p:txBody>
      </p:sp>
      <p:sp>
        <p:nvSpPr>
          <p:cNvPr id="48"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571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0163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92DC18-428C-45B1-8632-279B1886399E}"/>
              </a:ext>
            </a:extLst>
          </p:cNvPr>
          <p:cNvSpPr>
            <a:spLocks noGrp="1"/>
          </p:cNvSpPr>
          <p:nvPr>
            <p:ph type="title"/>
          </p:nvPr>
        </p:nvSpPr>
        <p:spPr>
          <a:xfrm>
            <a:off x="208760" y="325369"/>
            <a:ext cx="4799922" cy="1956841"/>
          </a:xfrm>
        </p:spPr>
        <p:txBody>
          <a:bodyPr vert="horz" lIns="91440" tIns="45720" rIns="91440" bIns="45720" rtlCol="0" anchor="b">
            <a:normAutofit/>
          </a:bodyPr>
          <a:lstStyle/>
          <a:p>
            <a:pPr>
              <a:lnSpc>
                <a:spcPct val="90000"/>
              </a:lnSpc>
            </a:pPr>
            <a:r>
              <a:rPr lang="en-US" sz="6600" dirty="0"/>
              <a:t> Honey nut cheerios </a:t>
            </a:r>
          </a:p>
        </p:txBody>
      </p:sp>
      <p:sp>
        <p:nvSpPr>
          <p:cNvPr id="14"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E7EB66"/>
          </a:solidFill>
          <a:ln w="38100" cap="rnd">
            <a:solidFill>
              <a:srgbClr val="E7EB6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7F3EF99-E0CD-4687-AD78-C3A744668C17}"/>
              </a:ext>
            </a:extLst>
          </p:cNvPr>
          <p:cNvSpPr>
            <a:spLocks noGrp="1"/>
          </p:cNvSpPr>
          <p:nvPr>
            <p:ph type="body" sz="half" idx="2"/>
          </p:nvPr>
        </p:nvSpPr>
        <p:spPr>
          <a:xfrm>
            <a:off x="108118" y="2858522"/>
            <a:ext cx="5063098" cy="3924516"/>
          </a:xfrm>
        </p:spPr>
        <p:txBody>
          <a:bodyPr vert="horz" lIns="91440" tIns="45720" rIns="91440" bIns="45720" rtlCol="0" anchor="t">
            <a:normAutofit fontScale="92500" lnSpcReduction="20000"/>
          </a:bodyPr>
          <a:lstStyle/>
          <a:p>
            <a:pPr>
              <a:lnSpc>
                <a:spcPct val="100000"/>
              </a:lnSpc>
            </a:pPr>
            <a:r>
              <a:rPr lang="en-US" sz="2200" dirty="0"/>
              <a:t>Honey Nut Cheerios is a company that makes cereal, that is known for their bee logo. As a group they are trying to save the bee population, so our food supply can remain. They have a website that is giving ideas to help the population and also providing why we need bees. Honey Nut Cheerios is trying to come up with a plan and wants the issue to stop. Everyone know how important bees are to our environment. So join us and Honey Nut Cheerios and make a stop to the decline in the bee population.</a:t>
            </a:r>
            <a:endParaRPr lang="en-US" sz="2200" dirty="0">
              <a:ea typeface="+mn-lt"/>
              <a:cs typeface="+mn-lt"/>
            </a:endParaRPr>
          </a:p>
          <a:p>
            <a:pPr>
              <a:lnSpc>
                <a:spcPct val="100000"/>
              </a:lnSpc>
            </a:pPr>
            <a:r>
              <a:rPr lang="en-US" sz="2200" dirty="0">
                <a:ea typeface="+mn-lt"/>
                <a:cs typeface="+mn-lt"/>
              </a:rPr>
              <a:t>I choose the Honey Nut Cheerios group because overall they have a great variety of information out for people that are wanting to make a difference to stop the declining in the bee population. Throughout there website it shows what needs to be changed to save the bees and why we need bees as an ecosystem. Going near the bottom of their home page there is a big box of facts that you many have not known already. For an example bees have different tongue lengths than other insects so they can adapt to different types of flowers, shows how fast bees can fly and even shows how to plant a healthy flower for bees to land on to pollinate.</a:t>
            </a:r>
            <a:endParaRPr lang="en-US" sz="2200" dirty="0"/>
          </a:p>
        </p:txBody>
      </p:sp>
      <p:pic>
        <p:nvPicPr>
          <p:cNvPr id="5" name="Picture 5" descr="A picture containing indoor, decorated&#10;&#10;Description automatically generated">
            <a:extLst>
              <a:ext uri="{FF2B5EF4-FFF2-40B4-BE49-F238E27FC236}">
                <a16:creationId xmlns:a16="http://schemas.microsoft.com/office/drawing/2014/main" id="{179734B8-9FC2-450B-98D5-446495B90339}"/>
              </a:ext>
            </a:extLst>
          </p:cNvPr>
          <p:cNvPicPr>
            <a:picLocks noGrp="1" noChangeAspect="1"/>
          </p:cNvPicPr>
          <p:nvPr>
            <p:ph idx="1"/>
          </p:nvPr>
        </p:nvPicPr>
        <p:blipFill rotWithShape="1">
          <a:blip r:embed="rId3"/>
          <a:srcRect l="37323" r="1252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397578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1" name="Rectangle 20">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person, outdoor&#10;&#10;Description automatically generated">
            <a:extLst>
              <a:ext uri="{FF2B5EF4-FFF2-40B4-BE49-F238E27FC236}">
                <a16:creationId xmlns:a16="http://schemas.microsoft.com/office/drawing/2014/main" id="{04319932-3028-432E-A075-2EC9072AAD9B}"/>
              </a:ext>
            </a:extLst>
          </p:cNvPr>
          <p:cNvPicPr>
            <a:picLocks noGrp="1" noChangeAspect="1"/>
          </p:cNvPicPr>
          <p:nvPr>
            <p:ph idx="1"/>
          </p:nvPr>
        </p:nvPicPr>
        <p:blipFill rotWithShape="1">
          <a:blip r:embed="rId2">
            <a:alphaModFix amt="40000"/>
          </a:blip>
          <a:srcRect t="27939" b="15386"/>
          <a:stretch/>
        </p:blipFill>
        <p:spPr>
          <a:xfrm>
            <a:off x="20" y="10"/>
            <a:ext cx="12191979" cy="6857990"/>
          </a:xfrm>
          <a:prstGeom prst="rect">
            <a:avLst/>
          </a:prstGeom>
        </p:spPr>
      </p:pic>
      <p:sp>
        <p:nvSpPr>
          <p:cNvPr id="2" name="Title 1">
            <a:extLst>
              <a:ext uri="{FF2B5EF4-FFF2-40B4-BE49-F238E27FC236}">
                <a16:creationId xmlns:a16="http://schemas.microsoft.com/office/drawing/2014/main" id="{CBE58D85-3DB0-42DB-BB5C-E15B882AC349}"/>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7200" dirty="0"/>
              <a:t>People that will help: </a:t>
            </a:r>
          </a:p>
        </p:txBody>
      </p:sp>
      <p:sp>
        <p:nvSpPr>
          <p:cNvPr id="23" name="Rectangle 6">
            <a:extLst>
              <a:ext uri="{FF2B5EF4-FFF2-40B4-BE49-F238E27FC236}">
                <a16:creationId xmlns:a16="http://schemas.microsoft.com/office/drawing/2014/main" id="{1CA8A97F-67F0-4D5F-A850-0C30727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578" y="1802192"/>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9A21EE5-4CCC-4C78-ACE6-F48C8401670F}"/>
              </a:ext>
            </a:extLst>
          </p:cNvPr>
          <p:cNvSpPr>
            <a:spLocks noGrp="1"/>
          </p:cNvSpPr>
          <p:nvPr>
            <p:ph type="body" sz="half" idx="2"/>
          </p:nvPr>
        </p:nvSpPr>
        <p:spPr>
          <a:xfrm>
            <a:off x="838200" y="2004446"/>
            <a:ext cx="10515600" cy="4176897"/>
          </a:xfrm>
        </p:spPr>
        <p:txBody>
          <a:bodyPr vert="horz" lIns="91440" tIns="45720" rIns="91440" bIns="45720" rtlCol="0" anchor="t">
            <a:normAutofit/>
          </a:bodyPr>
          <a:lstStyle/>
          <a:p>
            <a:pPr marL="285750" indent="-228600">
              <a:lnSpc>
                <a:spcPct val="100000"/>
              </a:lnSpc>
              <a:buFont typeface="Arial" panose="020B0604020202020204" pitchFamily="34" charset="0"/>
              <a:buChar char="•"/>
            </a:pPr>
            <a:r>
              <a:rPr lang="en-US" sz="3000" dirty="0"/>
              <a:t>Local groups of volunteers that are willing to give a helping hand to save the bee population</a:t>
            </a:r>
            <a:endParaRPr lang="en-US" dirty="0"/>
          </a:p>
          <a:p>
            <a:pPr marL="285750" indent="-228600">
              <a:lnSpc>
                <a:spcPct val="100000"/>
              </a:lnSpc>
              <a:buFont typeface="Arial" panose="020B0604020202020204" pitchFamily="34" charset="0"/>
              <a:buChar char="•"/>
            </a:pPr>
            <a:r>
              <a:rPr lang="en-US" sz="3000" dirty="0"/>
              <a:t>Local classrooms (teach them how important saving bees is) </a:t>
            </a:r>
          </a:p>
          <a:p>
            <a:pPr marL="285750" indent="-228600">
              <a:lnSpc>
                <a:spcPct val="100000"/>
              </a:lnSpc>
              <a:buFont typeface="Arial" panose="020B0604020202020204" pitchFamily="34" charset="0"/>
              <a:buChar char="•"/>
            </a:pPr>
            <a:r>
              <a:rPr lang="en-US" sz="3000" dirty="0"/>
              <a:t>Honey Nut Cheerios and Pollinator Partnership</a:t>
            </a:r>
          </a:p>
          <a:p>
            <a:pPr marL="285750" indent="-228600">
              <a:lnSpc>
                <a:spcPct val="100000"/>
              </a:lnSpc>
              <a:buFont typeface="Arial" panose="020B0604020202020204" pitchFamily="34" charset="0"/>
              <a:buChar char="•"/>
            </a:pPr>
            <a:r>
              <a:rPr lang="en-US" sz="3000" dirty="0"/>
              <a:t>Solar farms companies </a:t>
            </a:r>
          </a:p>
          <a:p>
            <a:pPr marL="285750" indent="-228600">
              <a:lnSpc>
                <a:spcPct val="100000"/>
              </a:lnSpc>
              <a:buFont typeface="Arial" panose="020B0604020202020204" pitchFamily="34" charset="0"/>
              <a:buChar char="•"/>
            </a:pPr>
            <a:r>
              <a:rPr lang="en-US" sz="3000" dirty="0"/>
              <a:t>Bee keepers </a:t>
            </a:r>
          </a:p>
          <a:p>
            <a:pPr marL="285750" indent="-228600">
              <a:lnSpc>
                <a:spcPct val="100000"/>
              </a:lnSpc>
              <a:buFont typeface="Arial" panose="020B0604020202020204" pitchFamily="34" charset="0"/>
              <a:buChar char="•"/>
            </a:pPr>
            <a:endParaRPr lang="en-US" sz="3000" dirty="0"/>
          </a:p>
          <a:p>
            <a:pPr indent="-228600">
              <a:lnSpc>
                <a:spcPct val="100000"/>
              </a:lnSpc>
              <a:buFont typeface="Arial" panose="020B0604020202020204" pitchFamily="34" charset="0"/>
              <a:buChar char="•"/>
            </a:pPr>
            <a:endParaRPr lang="en-US" sz="3000"/>
          </a:p>
        </p:txBody>
      </p:sp>
    </p:spTree>
    <p:extLst>
      <p:ext uri="{BB962C8B-B14F-4D97-AF65-F5344CB8AC3E}">
        <p14:creationId xmlns:p14="http://schemas.microsoft.com/office/powerpoint/2010/main" val="5785094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80A0A-1136-463B-85C0-F1E09B8B65F1}"/>
              </a:ext>
            </a:extLst>
          </p:cNvPr>
          <p:cNvSpPr>
            <a:spLocks noGrp="1"/>
          </p:cNvSpPr>
          <p:nvPr>
            <p:ph type="title"/>
          </p:nvPr>
        </p:nvSpPr>
        <p:spPr>
          <a:xfrm>
            <a:off x="204788" y="44450"/>
            <a:ext cx="4566920" cy="963084"/>
          </a:xfrm>
        </p:spPr>
        <p:txBody>
          <a:bodyPr>
            <a:normAutofit fontScale="90000"/>
          </a:bodyPr>
          <a:lstStyle/>
          <a:p>
            <a:r>
              <a:rPr lang="en-US" dirty="0">
                <a:ea typeface="+mj-lt"/>
                <a:cs typeface="+mj-lt"/>
              </a:rPr>
              <a:t>Supplies needed: </a:t>
            </a:r>
            <a:endParaRPr lang="en-US" dirty="0"/>
          </a:p>
        </p:txBody>
      </p:sp>
      <p:pic>
        <p:nvPicPr>
          <p:cNvPr id="5" name="Picture 5" descr="A picture containing grass, outdoor, plant, flower&#10;&#10;Description automatically generated">
            <a:extLst>
              <a:ext uri="{FF2B5EF4-FFF2-40B4-BE49-F238E27FC236}">
                <a16:creationId xmlns:a16="http://schemas.microsoft.com/office/drawing/2014/main" id="{0BB216F0-E0B9-4CAD-B309-E866A1A16ECA}"/>
              </a:ext>
            </a:extLst>
          </p:cNvPr>
          <p:cNvPicPr>
            <a:picLocks noGrp="1" noChangeAspect="1"/>
          </p:cNvPicPr>
          <p:nvPr>
            <p:ph type="pic" idx="1"/>
          </p:nvPr>
        </p:nvPicPr>
        <p:blipFill rotWithShape="1">
          <a:blip r:embed="rId2"/>
          <a:srcRect l="18652" r="18652"/>
          <a:stretch/>
        </p:blipFill>
        <p:spPr>
          <a:xfrm>
            <a:off x="5303520" y="527474"/>
            <a:ext cx="3077216" cy="3142940"/>
          </a:xfrm>
        </p:spPr>
      </p:pic>
      <p:sp>
        <p:nvSpPr>
          <p:cNvPr id="4" name="Text Placeholder 3">
            <a:extLst>
              <a:ext uri="{FF2B5EF4-FFF2-40B4-BE49-F238E27FC236}">
                <a16:creationId xmlns:a16="http://schemas.microsoft.com/office/drawing/2014/main" id="{8DD006A2-7730-462C-BD62-93F1FDE4C41A}"/>
              </a:ext>
            </a:extLst>
          </p:cNvPr>
          <p:cNvSpPr>
            <a:spLocks noGrp="1"/>
          </p:cNvSpPr>
          <p:nvPr>
            <p:ph type="body" sz="half" idx="2"/>
          </p:nvPr>
        </p:nvSpPr>
        <p:spPr>
          <a:xfrm>
            <a:off x="141288" y="876723"/>
            <a:ext cx="4503420" cy="5886619"/>
          </a:xfrm>
        </p:spPr>
        <p:txBody>
          <a:bodyPr vert="horz" lIns="91440" tIns="45720" rIns="91440" bIns="45720" rtlCol="0" anchor="t">
            <a:noAutofit/>
          </a:bodyPr>
          <a:lstStyle/>
          <a:p>
            <a:pPr marL="285750" indent="-228600">
              <a:lnSpc>
                <a:spcPct val="100000"/>
              </a:lnSpc>
              <a:buFont typeface="Arial,Sans-Serif"/>
              <a:buChar char="•"/>
            </a:pPr>
            <a:r>
              <a:rPr lang="en-US" sz="1400" dirty="0">
                <a:ea typeface="+mn-lt"/>
                <a:cs typeface="+mn-lt"/>
              </a:rPr>
              <a:t>Homemade bee habitats:</a:t>
            </a:r>
          </a:p>
          <a:p>
            <a:pPr marL="742950" lvl="1" indent="-228600">
              <a:lnSpc>
                <a:spcPct val="100000"/>
              </a:lnSpc>
              <a:buFont typeface="Arial,Sans-Serif"/>
              <a:buChar char="•"/>
            </a:pPr>
            <a:r>
              <a:rPr lang="en-US" dirty="0">
                <a:ea typeface="+mn-lt"/>
                <a:cs typeface="+mn-lt"/>
              </a:rPr>
              <a:t>Wood boxes </a:t>
            </a:r>
          </a:p>
          <a:p>
            <a:pPr marL="742950" lvl="1" indent="-228600">
              <a:lnSpc>
                <a:spcPct val="100000"/>
              </a:lnSpc>
              <a:buFont typeface="Arial,Sans-Serif"/>
              <a:buChar char="•"/>
            </a:pPr>
            <a:r>
              <a:rPr lang="en-US" dirty="0">
                <a:ea typeface="+mn-lt"/>
                <a:cs typeface="+mn-lt"/>
              </a:rPr>
              <a:t>Small scrap wood materials</a:t>
            </a:r>
          </a:p>
          <a:p>
            <a:pPr marL="742950" lvl="1" indent="-228600">
              <a:lnSpc>
                <a:spcPct val="100000"/>
              </a:lnSpc>
              <a:buFont typeface="Arial,Sans-Serif"/>
              <a:buChar char="•"/>
            </a:pPr>
            <a:r>
              <a:rPr lang="en-US" dirty="0">
                <a:ea typeface="+mn-lt"/>
                <a:cs typeface="+mn-lt"/>
              </a:rPr>
              <a:t>Natural Reeds/Pithy Stems</a:t>
            </a:r>
          </a:p>
          <a:p>
            <a:pPr marL="742950" lvl="1" indent="-228600">
              <a:lnSpc>
                <a:spcPct val="100000"/>
              </a:lnSpc>
              <a:buFont typeface="Arial,Sans-Serif"/>
              <a:buChar char="•"/>
            </a:pPr>
            <a:r>
              <a:rPr lang="en-US" dirty="0">
                <a:ea typeface="+mn-lt"/>
                <a:cs typeface="+mn-lt"/>
              </a:rPr>
              <a:t>Cardboard Tubes + Paper Tube</a:t>
            </a:r>
          </a:p>
          <a:p>
            <a:pPr marL="742950" lvl="1" indent="-228600">
              <a:lnSpc>
                <a:spcPct val="100000"/>
              </a:lnSpc>
              <a:buFont typeface="Arial,Sans-Serif"/>
              <a:buChar char="•"/>
            </a:pPr>
            <a:r>
              <a:rPr lang="en-US" dirty="0">
                <a:ea typeface="+mn-lt"/>
                <a:cs typeface="+mn-lt"/>
              </a:rPr>
              <a:t>Reusable Wood Trays</a:t>
            </a:r>
          </a:p>
          <a:p>
            <a:pPr marL="742950" lvl="1" indent="-228600">
              <a:lnSpc>
                <a:spcPct val="100000"/>
              </a:lnSpc>
              <a:buFont typeface="Arial,Sans-Serif"/>
              <a:buChar char="•"/>
            </a:pPr>
            <a:r>
              <a:rPr lang="en-US" dirty="0">
                <a:ea typeface="+mn-lt"/>
                <a:cs typeface="+mn-lt"/>
              </a:rPr>
              <a:t>Wood nest Blocks with Paper Tubes</a:t>
            </a:r>
          </a:p>
          <a:p>
            <a:pPr marL="742950" lvl="1" indent="-228600">
              <a:lnSpc>
                <a:spcPct val="100000"/>
              </a:lnSpc>
              <a:buFont typeface="Arial,Sans-Serif"/>
              <a:buChar char="•"/>
            </a:pPr>
            <a:endParaRPr lang="en-US" dirty="0">
              <a:ea typeface="+mn-lt"/>
              <a:cs typeface="+mn-lt"/>
            </a:endParaRPr>
          </a:p>
          <a:p>
            <a:pPr marL="285750" indent="-228600">
              <a:lnSpc>
                <a:spcPct val="100000"/>
              </a:lnSpc>
              <a:buFont typeface="Arial,Sans-Serif"/>
              <a:buChar char="•"/>
            </a:pPr>
            <a:r>
              <a:rPr lang="en-US" sz="1400" dirty="0">
                <a:ea typeface="+mn-lt"/>
                <a:cs typeface="+mn-lt"/>
              </a:rPr>
              <a:t>Wildflower Seeds/Seedlings:</a:t>
            </a:r>
          </a:p>
          <a:p>
            <a:pPr marL="742950" lvl="1" indent="-228600">
              <a:lnSpc>
                <a:spcPct val="100000"/>
              </a:lnSpc>
              <a:buFont typeface="Arial,Sans-Serif"/>
              <a:buChar char="•"/>
            </a:pPr>
            <a:r>
              <a:rPr lang="en-US" dirty="0">
                <a:ea typeface="+mn-lt"/>
                <a:cs typeface="+mn-lt"/>
              </a:rPr>
              <a:t>Aster</a:t>
            </a:r>
          </a:p>
          <a:p>
            <a:pPr marL="742950" lvl="1" indent="-228600">
              <a:lnSpc>
                <a:spcPct val="100000"/>
              </a:lnSpc>
              <a:buFont typeface="Arial,Sans-Serif"/>
              <a:buChar char="•"/>
            </a:pPr>
            <a:r>
              <a:rPr lang="en-US" dirty="0">
                <a:ea typeface="+mn-lt"/>
                <a:cs typeface="+mn-lt"/>
              </a:rPr>
              <a:t>Phlox</a:t>
            </a:r>
          </a:p>
          <a:p>
            <a:pPr marL="742950" lvl="1" indent="-228600">
              <a:lnSpc>
                <a:spcPct val="100000"/>
              </a:lnSpc>
              <a:buFont typeface="Arial,Sans-Serif"/>
              <a:buChar char="•"/>
            </a:pPr>
            <a:r>
              <a:rPr lang="en-US" dirty="0">
                <a:ea typeface="+mn-lt"/>
                <a:cs typeface="+mn-lt"/>
              </a:rPr>
              <a:t>Black-eyed Susan</a:t>
            </a:r>
          </a:p>
          <a:p>
            <a:pPr marL="742950" lvl="1" indent="-228600">
              <a:lnSpc>
                <a:spcPct val="100000"/>
              </a:lnSpc>
              <a:buFont typeface="Arial,Sans-Serif"/>
              <a:buChar char="•"/>
            </a:pPr>
            <a:r>
              <a:rPr lang="en-US" dirty="0">
                <a:ea typeface="+mn-lt"/>
                <a:cs typeface="+mn-lt"/>
              </a:rPr>
              <a:t>Butterfly weed </a:t>
            </a:r>
          </a:p>
          <a:p>
            <a:pPr marL="742950" lvl="1" indent="-228600">
              <a:lnSpc>
                <a:spcPct val="100000"/>
              </a:lnSpc>
              <a:buFont typeface="Arial,Sans-Serif"/>
              <a:buChar char="•"/>
            </a:pPr>
            <a:r>
              <a:rPr lang="en-US" dirty="0">
                <a:ea typeface="+mn-lt"/>
                <a:cs typeface="+mn-lt"/>
              </a:rPr>
              <a:t>Golden rod</a:t>
            </a:r>
          </a:p>
          <a:p>
            <a:pPr marL="742950" lvl="1" indent="-228600">
              <a:lnSpc>
                <a:spcPct val="100000"/>
              </a:lnSpc>
              <a:buFont typeface="Arial,Sans-Serif"/>
              <a:buChar char="•"/>
            </a:pPr>
            <a:r>
              <a:rPr lang="en-US" dirty="0">
                <a:ea typeface="+mn-lt"/>
                <a:cs typeface="+mn-lt"/>
              </a:rPr>
              <a:t>Hawkweed</a:t>
            </a:r>
          </a:p>
          <a:p>
            <a:pPr marL="742950" lvl="1" indent="-228600">
              <a:lnSpc>
                <a:spcPct val="100000"/>
              </a:lnSpc>
              <a:buFont typeface="Arial,Sans-Serif"/>
              <a:buChar char="•"/>
            </a:pPr>
            <a:r>
              <a:rPr lang="en-US" dirty="0">
                <a:ea typeface="+mn-lt"/>
                <a:cs typeface="+mn-lt"/>
              </a:rPr>
              <a:t>Dill </a:t>
            </a:r>
          </a:p>
          <a:p>
            <a:pPr marL="742950" lvl="1" indent="-228600">
              <a:lnSpc>
                <a:spcPct val="100000"/>
              </a:lnSpc>
              <a:buFont typeface="Arial,Sans-Serif"/>
              <a:buChar char="•"/>
            </a:pPr>
            <a:r>
              <a:rPr lang="en-US" dirty="0">
                <a:ea typeface="+mn-lt"/>
                <a:cs typeface="+mn-lt"/>
              </a:rPr>
              <a:t>catnip</a:t>
            </a:r>
          </a:p>
          <a:p>
            <a:pPr marL="742950" lvl="1" indent="-228600">
              <a:lnSpc>
                <a:spcPct val="100000"/>
              </a:lnSpc>
              <a:buFont typeface="Arial,Sans-Serif"/>
              <a:buChar char="•"/>
            </a:pPr>
            <a:endParaRPr lang="en-US" dirty="0">
              <a:ea typeface="+mn-lt"/>
              <a:cs typeface="+mn-lt"/>
            </a:endParaRPr>
          </a:p>
          <a:p>
            <a:pPr marL="285750" indent="-228600">
              <a:lnSpc>
                <a:spcPct val="100000"/>
              </a:lnSpc>
              <a:buFont typeface="Arial,Sans-Serif"/>
              <a:buChar char="•"/>
            </a:pPr>
            <a:r>
              <a:rPr lang="en-US" sz="1400" dirty="0">
                <a:ea typeface="+mn-lt"/>
                <a:cs typeface="+mn-lt"/>
              </a:rPr>
              <a:t>Fresh and healthy dirt </a:t>
            </a:r>
          </a:p>
          <a:p>
            <a:pPr marL="285750" indent="-228600">
              <a:lnSpc>
                <a:spcPct val="100000"/>
              </a:lnSpc>
              <a:buFont typeface="Arial,Sans-Serif"/>
              <a:buChar char="•"/>
            </a:pPr>
            <a:r>
              <a:rPr lang="en-US" sz="1400" dirty="0">
                <a:ea typeface="+mn-lt"/>
                <a:cs typeface="+mn-lt"/>
              </a:rPr>
              <a:t>Gardening Supplies for planting </a:t>
            </a:r>
          </a:p>
          <a:p>
            <a:pPr marL="285750" indent="-228600">
              <a:lnSpc>
                <a:spcPct val="100000"/>
              </a:lnSpc>
              <a:buFont typeface="Arial,Sans-Serif"/>
              <a:buChar char="•"/>
            </a:pPr>
            <a:r>
              <a:rPr lang="en-US" sz="1400" dirty="0">
                <a:ea typeface="+mn-lt"/>
                <a:cs typeface="+mn-lt"/>
              </a:rPr>
              <a:t>Carpentry supplies for installing bee homes </a:t>
            </a:r>
            <a:endParaRPr lang="en-US" sz="1400" dirty="0"/>
          </a:p>
        </p:txBody>
      </p:sp>
      <p:sp>
        <p:nvSpPr>
          <p:cNvPr id="6" name="TextBox 5">
            <a:extLst>
              <a:ext uri="{FF2B5EF4-FFF2-40B4-BE49-F238E27FC236}">
                <a16:creationId xmlns:a16="http://schemas.microsoft.com/office/drawing/2014/main" id="{FB4F9368-84EB-470E-BD51-485F801DF343}"/>
              </a:ext>
            </a:extLst>
          </p:cNvPr>
          <p:cNvSpPr txBox="1"/>
          <p:nvPr/>
        </p:nvSpPr>
        <p:spPr>
          <a:xfrm>
            <a:off x="9444566" y="20044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pic>
        <p:nvPicPr>
          <p:cNvPr id="7" name="Picture 7" descr="A picture containing text, tree, outdoor, building&#10;&#10;Description automatically generated">
            <a:extLst>
              <a:ext uri="{FF2B5EF4-FFF2-40B4-BE49-F238E27FC236}">
                <a16:creationId xmlns:a16="http://schemas.microsoft.com/office/drawing/2014/main" id="{2F62C8E5-1F7E-4B55-B92C-2BB41579F3CB}"/>
              </a:ext>
            </a:extLst>
          </p:cNvPr>
          <p:cNvPicPr>
            <a:picLocks noChangeAspect="1"/>
          </p:cNvPicPr>
          <p:nvPr/>
        </p:nvPicPr>
        <p:blipFill>
          <a:blip r:embed="rId3"/>
          <a:stretch>
            <a:fillRect/>
          </a:stretch>
        </p:blipFill>
        <p:spPr>
          <a:xfrm>
            <a:off x="8912804" y="532442"/>
            <a:ext cx="3102633" cy="3173441"/>
          </a:xfrm>
          <a:prstGeom prst="rect">
            <a:avLst/>
          </a:prstGeom>
        </p:spPr>
      </p:pic>
      <p:sp>
        <p:nvSpPr>
          <p:cNvPr id="8" name="TextBox 7">
            <a:extLst>
              <a:ext uri="{FF2B5EF4-FFF2-40B4-BE49-F238E27FC236}">
                <a16:creationId xmlns:a16="http://schemas.microsoft.com/office/drawing/2014/main" id="{5622A215-C799-4C77-9635-68921487501B}"/>
              </a:ext>
            </a:extLst>
          </p:cNvPr>
          <p:cNvSpPr txBox="1"/>
          <p:nvPr/>
        </p:nvSpPr>
        <p:spPr>
          <a:xfrm>
            <a:off x="6664445" y="423467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pic>
        <p:nvPicPr>
          <p:cNvPr id="12" name="Picture 12">
            <a:extLst>
              <a:ext uri="{FF2B5EF4-FFF2-40B4-BE49-F238E27FC236}">
                <a16:creationId xmlns:a16="http://schemas.microsoft.com/office/drawing/2014/main" id="{82B34CA1-5570-431E-8F6A-6DBAEA757690}"/>
              </a:ext>
            </a:extLst>
          </p:cNvPr>
          <p:cNvPicPr>
            <a:picLocks noChangeAspect="1"/>
          </p:cNvPicPr>
          <p:nvPr/>
        </p:nvPicPr>
        <p:blipFill>
          <a:blip r:embed="rId4"/>
          <a:stretch>
            <a:fillRect/>
          </a:stretch>
        </p:blipFill>
        <p:spPr>
          <a:xfrm>
            <a:off x="6841067" y="3784143"/>
            <a:ext cx="3822699" cy="2856296"/>
          </a:xfrm>
          <a:prstGeom prst="rect">
            <a:avLst/>
          </a:prstGeom>
        </p:spPr>
      </p:pic>
    </p:spTree>
    <p:extLst>
      <p:ext uri="{BB962C8B-B14F-4D97-AF65-F5344CB8AC3E}">
        <p14:creationId xmlns:p14="http://schemas.microsoft.com/office/powerpoint/2010/main" val="33540424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80E3587D-D002-4DBB-A2A9-A3FBB5529A44}"/>
              </a:ext>
            </a:extLst>
          </p:cNvPr>
          <p:cNvPicPr>
            <a:picLocks noGrp="1" noChangeAspect="1"/>
          </p:cNvPicPr>
          <p:nvPr>
            <p:ph idx="1"/>
          </p:nvPr>
        </p:nvPicPr>
        <p:blipFill rotWithShape="1">
          <a:blip r:embed="rId2">
            <a:alphaModFix amt="40000"/>
          </a:blip>
          <a:srcRect t="15730"/>
          <a:stretch/>
        </p:blipFill>
        <p:spPr>
          <a:xfrm>
            <a:off x="20" y="10"/>
            <a:ext cx="12191979" cy="6857990"/>
          </a:xfrm>
          <a:prstGeom prst="rect">
            <a:avLst/>
          </a:prstGeom>
        </p:spPr>
      </p:pic>
      <p:sp>
        <p:nvSpPr>
          <p:cNvPr id="2" name="Title 1">
            <a:extLst>
              <a:ext uri="{FF2B5EF4-FFF2-40B4-BE49-F238E27FC236}">
                <a16:creationId xmlns:a16="http://schemas.microsoft.com/office/drawing/2014/main" id="{61157C34-A7BE-48D1-98AE-73F184E758EC}"/>
              </a:ext>
            </a:extLst>
          </p:cNvPr>
          <p:cNvSpPr>
            <a:spLocks noGrp="1"/>
          </p:cNvSpPr>
          <p:nvPr>
            <p:ph type="title"/>
          </p:nvPr>
        </p:nvSpPr>
        <p:spPr>
          <a:xfrm>
            <a:off x="640080" y="853673"/>
            <a:ext cx="4023360" cy="5004794"/>
          </a:xfrm>
        </p:spPr>
        <p:txBody>
          <a:bodyPr vert="horz" lIns="91440" tIns="45720" rIns="91440" bIns="45720" rtlCol="0" anchor="ctr">
            <a:normAutofit/>
          </a:bodyPr>
          <a:lstStyle/>
          <a:p>
            <a:r>
              <a:rPr lang="en-US" sz="7200"/>
              <a:t>Goals:</a:t>
            </a:r>
          </a:p>
        </p:txBody>
      </p:sp>
      <p:sp>
        <p:nvSpPr>
          <p:cNvPr id="4" name="Text Placeholder 3">
            <a:extLst>
              <a:ext uri="{FF2B5EF4-FFF2-40B4-BE49-F238E27FC236}">
                <a16:creationId xmlns:a16="http://schemas.microsoft.com/office/drawing/2014/main" id="{5DAEE99E-A99B-4EA6-BEA8-00C430C91507}"/>
              </a:ext>
            </a:extLst>
          </p:cNvPr>
          <p:cNvSpPr>
            <a:spLocks noGrp="1"/>
          </p:cNvSpPr>
          <p:nvPr>
            <p:ph type="body" sz="half" idx="2"/>
          </p:nvPr>
        </p:nvSpPr>
        <p:spPr>
          <a:xfrm>
            <a:off x="5599083" y="853673"/>
            <a:ext cx="5715000" cy="5004794"/>
          </a:xfrm>
        </p:spPr>
        <p:txBody>
          <a:bodyPr vert="horz" lIns="91440" tIns="45720" rIns="91440" bIns="45720" rtlCol="0" anchor="ctr">
            <a:normAutofit/>
          </a:bodyPr>
          <a:lstStyle/>
          <a:p>
            <a:pPr indent="-228600">
              <a:buFont typeface="Arial" panose="020B0604020202020204" pitchFamily="34" charset="0"/>
              <a:buChar char="•"/>
            </a:pPr>
            <a:r>
              <a:rPr lang="en-US"/>
              <a:t>Long Term (2022-2025)</a:t>
            </a:r>
          </a:p>
          <a:p>
            <a:pPr indent="-228600">
              <a:buFont typeface="Arial" panose="020B0604020202020204" pitchFamily="34" charset="0"/>
              <a:buChar char="•"/>
            </a:pPr>
            <a:r>
              <a:rPr lang="en-US"/>
              <a:t>Build bee partnerships across Canadian solar farms. </a:t>
            </a:r>
          </a:p>
          <a:p>
            <a:pPr indent="-228600">
              <a:buFont typeface="Arial" panose="020B0604020202020204" pitchFamily="34" charset="0"/>
              <a:buChar char="•"/>
            </a:pPr>
            <a:r>
              <a:rPr lang="en-US"/>
              <a:t>By 2025 see an increase in bee population across the country. </a:t>
            </a:r>
          </a:p>
          <a:p>
            <a:pPr indent="-228600">
              <a:buFont typeface="Arial" panose="020B0604020202020204" pitchFamily="34" charset="0"/>
              <a:buChar char="•"/>
            </a:pPr>
            <a:r>
              <a:rPr lang="en-US"/>
              <a:t>Short Term (2021-22)</a:t>
            </a:r>
          </a:p>
          <a:p>
            <a:pPr indent="-228600">
              <a:buFont typeface="Arial" panose="020B0604020202020204" pitchFamily="34" charset="0"/>
              <a:buChar char="•"/>
            </a:pPr>
            <a:r>
              <a:rPr lang="en-US"/>
              <a:t>Establish bee habitats at local solar farms in Southern Ontario. </a:t>
            </a:r>
          </a:p>
        </p:txBody>
      </p:sp>
      <p:sp>
        <p:nvSpPr>
          <p:cNvPr id="14" name="sketchy content container">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5294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4165153C-E351-40E9-A29E-4C3856285061}"/>
              </a:ext>
            </a:extLst>
          </p:cNvPr>
          <p:cNvPicPr>
            <a:picLocks noGrp="1" noChangeAspect="1"/>
          </p:cNvPicPr>
          <p:nvPr>
            <p:ph idx="1"/>
          </p:nvPr>
        </p:nvPicPr>
        <p:blipFill rotWithShape="1">
          <a:blip r:embed="rId2">
            <a:alphaModFix amt="40000"/>
          </a:blip>
          <a:src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C2BCF60D-BD7D-40BA-B933-DC2ED26F5FAD}"/>
              </a:ext>
            </a:extLst>
          </p:cNvPr>
          <p:cNvSpPr>
            <a:spLocks noGrp="1"/>
          </p:cNvSpPr>
          <p:nvPr>
            <p:ph type="title"/>
          </p:nvPr>
        </p:nvSpPr>
        <p:spPr>
          <a:xfrm>
            <a:off x="640080" y="853673"/>
            <a:ext cx="4023360" cy="5004794"/>
          </a:xfrm>
        </p:spPr>
        <p:txBody>
          <a:bodyPr vert="horz" lIns="91440" tIns="45720" rIns="91440" bIns="45720" rtlCol="0" anchor="ctr">
            <a:normAutofit/>
          </a:bodyPr>
          <a:lstStyle/>
          <a:p>
            <a:r>
              <a:rPr lang="en-US" sz="7200"/>
              <a:t>Time line </a:t>
            </a:r>
          </a:p>
        </p:txBody>
      </p:sp>
      <p:sp>
        <p:nvSpPr>
          <p:cNvPr id="4" name="Text Placeholder 3">
            <a:extLst>
              <a:ext uri="{FF2B5EF4-FFF2-40B4-BE49-F238E27FC236}">
                <a16:creationId xmlns:a16="http://schemas.microsoft.com/office/drawing/2014/main" id="{A0427298-C334-4BC2-86E6-D1AE9C61A9F2}"/>
              </a:ext>
            </a:extLst>
          </p:cNvPr>
          <p:cNvSpPr>
            <a:spLocks noGrp="1"/>
          </p:cNvSpPr>
          <p:nvPr>
            <p:ph type="body" sz="half" idx="2"/>
          </p:nvPr>
        </p:nvSpPr>
        <p:spPr>
          <a:xfrm>
            <a:off x="5599083" y="853673"/>
            <a:ext cx="5715000" cy="5004794"/>
          </a:xfrm>
        </p:spPr>
        <p:txBody>
          <a:bodyPr vert="horz" lIns="91440" tIns="45720" rIns="91440" bIns="45720" rtlCol="0" anchor="ctr">
            <a:normAutofit/>
          </a:bodyPr>
          <a:lstStyle/>
          <a:p>
            <a:pPr indent="-228600">
              <a:lnSpc>
                <a:spcPct val="100000"/>
              </a:lnSpc>
              <a:buFont typeface="Arial" panose="020B0604020202020204" pitchFamily="34" charset="0"/>
              <a:buChar char="•"/>
            </a:pPr>
            <a:r>
              <a:rPr lang="en-US" sz="2000"/>
              <a:t>June 2021- write letters to the teams to gain support</a:t>
            </a:r>
          </a:p>
          <a:p>
            <a:pPr indent="-228600">
              <a:lnSpc>
                <a:spcPct val="100000"/>
              </a:lnSpc>
              <a:buFont typeface="Arial" panose="020B0604020202020204" pitchFamily="34" charset="0"/>
              <a:buChar char="•"/>
            </a:pPr>
            <a:r>
              <a:rPr lang="en-US" sz="2000"/>
              <a:t>August 2021- approach local solar panels about partnership </a:t>
            </a:r>
          </a:p>
          <a:p>
            <a:pPr indent="-228600">
              <a:lnSpc>
                <a:spcPct val="100000"/>
              </a:lnSpc>
              <a:buFont typeface="Arial" panose="020B0604020202020204" pitchFamily="34" charset="0"/>
              <a:buChar char="•"/>
            </a:pPr>
            <a:r>
              <a:rPr lang="en-US" sz="2000"/>
              <a:t>September- December 2021- fundraisers to help pay for supplies. Ask for donations of scrap wood pieces for habitats and flower seeds</a:t>
            </a:r>
          </a:p>
          <a:p>
            <a:pPr indent="-228600">
              <a:lnSpc>
                <a:spcPct val="100000"/>
              </a:lnSpc>
              <a:buFont typeface="Arial" panose="020B0604020202020204" pitchFamily="34" charset="0"/>
              <a:buChar char="•"/>
            </a:pPr>
            <a:r>
              <a:rPr lang="en-US" sz="2000"/>
              <a:t>January 2022- order wildflowers and bee habitats supplies </a:t>
            </a:r>
          </a:p>
          <a:p>
            <a:pPr indent="-228600">
              <a:lnSpc>
                <a:spcPct val="100000"/>
              </a:lnSpc>
              <a:buFont typeface="Arial" panose="020B0604020202020204" pitchFamily="34" charset="0"/>
              <a:buChar char="•"/>
            </a:pPr>
            <a:r>
              <a:rPr lang="en-US" sz="2000"/>
              <a:t>February 2022- build bee habitats with local classrooms and volunteers</a:t>
            </a:r>
          </a:p>
          <a:p>
            <a:pPr indent="-228600">
              <a:lnSpc>
                <a:spcPct val="100000"/>
              </a:lnSpc>
              <a:buFont typeface="Arial" panose="020B0604020202020204" pitchFamily="34" charset="0"/>
              <a:buChar char="•"/>
            </a:pPr>
            <a:r>
              <a:rPr lang="en-US" sz="2000"/>
              <a:t>March 2022- plant flower seeds in green houses </a:t>
            </a:r>
          </a:p>
          <a:p>
            <a:pPr indent="-228600">
              <a:lnSpc>
                <a:spcPct val="100000"/>
              </a:lnSpc>
              <a:buFont typeface="Arial" panose="020B0604020202020204" pitchFamily="34" charset="0"/>
              <a:buChar char="•"/>
            </a:pPr>
            <a:r>
              <a:rPr lang="en-US" sz="2000"/>
              <a:t>April 2022- place bee habitats at solar farms</a:t>
            </a:r>
          </a:p>
          <a:p>
            <a:pPr indent="-228600">
              <a:lnSpc>
                <a:spcPct val="100000"/>
              </a:lnSpc>
              <a:buFont typeface="Arial" panose="020B0604020202020204" pitchFamily="34" charset="0"/>
              <a:buChar char="•"/>
            </a:pPr>
            <a:r>
              <a:rPr lang="en-US" sz="2000"/>
              <a:t>May 2022- plant flowers at solar farms </a:t>
            </a:r>
          </a:p>
          <a:p>
            <a:pPr indent="-228600">
              <a:lnSpc>
                <a:spcPct val="100000"/>
              </a:lnSpc>
              <a:buFont typeface="Arial" panose="020B0604020202020204" pitchFamily="34" charset="0"/>
              <a:buChar char="•"/>
            </a:pPr>
            <a:r>
              <a:rPr lang="en-US" sz="2000"/>
              <a:t>June 2022- transport bees to their new homes </a:t>
            </a:r>
          </a:p>
          <a:p>
            <a:pPr indent="-228600">
              <a:lnSpc>
                <a:spcPct val="100000"/>
              </a:lnSpc>
              <a:buFont typeface="Arial" panose="020B0604020202020204" pitchFamily="34" charset="0"/>
              <a:buChar char="•"/>
            </a:pPr>
            <a:r>
              <a:rPr lang="en-US" sz="2000"/>
              <a:t>July 2022 and beyond- bee keepers check on bees and use honey for fundraisers for more bee habitats and flowers</a:t>
            </a:r>
          </a:p>
        </p:txBody>
      </p:sp>
      <p:sp>
        <p:nvSpPr>
          <p:cNvPr id="14" name="sketchy content container">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93506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1" name="Rectangle 20">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32D7D1A-F737-4498-913E-32C97E684DB7}"/>
              </a:ext>
            </a:extLst>
          </p:cNvPr>
          <p:cNvSpPr>
            <a:spLocks noGrp="1"/>
          </p:cNvSpPr>
          <p:nvPr>
            <p:ph type="title"/>
          </p:nvPr>
        </p:nvSpPr>
        <p:spPr>
          <a:xfrm>
            <a:off x="838200" y="401221"/>
            <a:ext cx="10515600" cy="1348065"/>
          </a:xfrm>
        </p:spPr>
        <p:txBody>
          <a:bodyPr vert="horz" lIns="91440" tIns="45720" rIns="91440" bIns="45720" rtlCol="0" anchor="ctr">
            <a:normAutofit/>
          </a:bodyPr>
          <a:lstStyle/>
          <a:p>
            <a:r>
              <a:rPr lang="en-US" sz="6800">
                <a:solidFill>
                  <a:schemeClr val="bg1"/>
                </a:solidFill>
              </a:rPr>
              <a:t>Citation's </a:t>
            </a:r>
          </a:p>
        </p:txBody>
      </p:sp>
      <p:sp>
        <p:nvSpPr>
          <p:cNvPr id="4" name="Text Placeholder 3">
            <a:extLst>
              <a:ext uri="{FF2B5EF4-FFF2-40B4-BE49-F238E27FC236}">
                <a16:creationId xmlns:a16="http://schemas.microsoft.com/office/drawing/2014/main" id="{7FFB82A7-9788-4C7D-9C21-FC32FED54177}"/>
              </a:ext>
            </a:extLst>
          </p:cNvPr>
          <p:cNvSpPr>
            <a:spLocks noGrp="1"/>
          </p:cNvSpPr>
          <p:nvPr>
            <p:ph type="body" sz="half" idx="2"/>
          </p:nvPr>
        </p:nvSpPr>
        <p:spPr>
          <a:xfrm>
            <a:off x="838200" y="2299242"/>
            <a:ext cx="10515600" cy="4380928"/>
          </a:xfrm>
        </p:spPr>
        <p:txBody>
          <a:bodyPr vert="horz" lIns="91440" tIns="45720" rIns="91440" bIns="45720" rtlCol="0" anchor="t">
            <a:normAutofit/>
          </a:bodyPr>
          <a:lstStyle/>
          <a:p>
            <a:pPr indent="-228600">
              <a:lnSpc>
                <a:spcPct val="100000"/>
              </a:lnSpc>
              <a:buFont typeface="Arial" panose="020B0604020202020204" pitchFamily="34" charset="0"/>
              <a:buChar char="•"/>
            </a:pPr>
            <a:r>
              <a:rPr lang="en-US" sz="2200" dirty="0"/>
              <a:t>Gibson, L. (2020, July 8). </a:t>
            </a:r>
            <a:r>
              <a:rPr lang="en-US" sz="2200" i="1" dirty="0"/>
              <a:t>‘A magical solution’: Solar developers planting flowers that could help save butterflies and bees</a:t>
            </a:r>
            <a:r>
              <a:rPr lang="en-US" sz="2200" dirty="0"/>
              <a:t>. The Indianapolis Star. </a:t>
            </a:r>
            <a:r>
              <a:rPr lang="en-US" sz="2200" dirty="0">
                <a:hlinkClick r:id="rId2"/>
              </a:rPr>
              <a:t>https://www.indystar.com/story/news/environment/2020/07/08/indiana-solar-developers-plant-flowers-could-help-save-bees/3257378001/</a:t>
            </a:r>
            <a:r>
              <a:rPr lang="en-US" sz="2200" dirty="0"/>
              <a:t>.</a:t>
            </a:r>
          </a:p>
          <a:p>
            <a:pPr indent="-228600">
              <a:lnSpc>
                <a:spcPct val="100000"/>
              </a:lnSpc>
              <a:buFont typeface="Arial" panose="020B0604020202020204" pitchFamily="34" charset="0"/>
              <a:buChar char="•"/>
            </a:pPr>
            <a:r>
              <a:rPr lang="en-US" sz="2200" i="1" dirty="0"/>
              <a:t>The Economic and Environmental Impacts of Solar Energy</a:t>
            </a:r>
            <a:r>
              <a:rPr lang="en-US" sz="2200" dirty="0"/>
              <a:t>. 8MSolar. (n.d.). </a:t>
            </a:r>
            <a:r>
              <a:rPr lang="en-US" sz="2200" dirty="0">
                <a:hlinkClick r:id="rId3"/>
              </a:rPr>
              <a:t>https://www.8msolar.com/the-economic-and-environmental-impacts-of-solar-energy-8msolar</a:t>
            </a:r>
            <a:r>
              <a:rPr lang="en-US" sz="2200" dirty="0"/>
              <a:t>. </a:t>
            </a:r>
          </a:p>
          <a:p>
            <a:pPr indent="-228600">
              <a:lnSpc>
                <a:spcPct val="100000"/>
              </a:lnSpc>
              <a:buFont typeface="Arial" panose="020B0604020202020204" pitchFamily="34" charset="0"/>
              <a:buChar char="•"/>
            </a:pPr>
            <a:r>
              <a:rPr lang="en-US" sz="2200" i="1" dirty="0"/>
              <a:t>Can Solar Sites Help Save The Bees?</a:t>
            </a:r>
            <a:r>
              <a:rPr lang="en-US" sz="2200" dirty="0"/>
              <a:t> Bee Culture -. (2016, July 25). </a:t>
            </a:r>
            <a:r>
              <a:rPr lang="en-US" sz="2200" dirty="0">
                <a:hlinkClick r:id="rId4"/>
              </a:rPr>
              <a:t>https://www.beeculture.com/can-solar-sites-help-save-bees/</a:t>
            </a:r>
            <a:r>
              <a:rPr lang="en-US" sz="2200" dirty="0"/>
              <a:t>. </a:t>
            </a:r>
          </a:p>
          <a:p>
            <a:pPr indent="-228600">
              <a:lnSpc>
                <a:spcPct val="100000"/>
              </a:lnSpc>
              <a:buFont typeface="Arial" panose="020B0604020202020204" pitchFamily="34" charset="0"/>
              <a:buChar char="•"/>
            </a:pPr>
            <a:r>
              <a:rPr lang="en-US" sz="2200" i="1" dirty="0"/>
              <a:t>What are the causes of bee decline?</a:t>
            </a:r>
            <a:r>
              <a:rPr lang="en-US" sz="2200" dirty="0"/>
              <a:t> Friends of the Earth. (n.d.). </a:t>
            </a:r>
            <a:r>
              <a:rPr lang="en-US" sz="2200" dirty="0">
                <a:hlinkClick r:id="rId5"/>
              </a:rPr>
              <a:t>https://friendsoftheearth.uk/nature/what-are-causes-bee-decline</a:t>
            </a:r>
            <a:r>
              <a:rPr lang="en-US" sz="2200" dirty="0"/>
              <a:t>. </a:t>
            </a:r>
          </a:p>
          <a:p>
            <a:pPr marL="57150" indent="-228600">
              <a:lnSpc>
                <a:spcPct val="100000"/>
              </a:lnSpc>
              <a:buFont typeface="Arial" panose="020B0604020202020204" pitchFamily="34" charset="0"/>
              <a:buChar char="•"/>
            </a:pPr>
            <a:r>
              <a:rPr lang="en-US" sz="2200" i="1" dirty="0"/>
              <a:t>The Chemistry of Honey</a:t>
            </a:r>
            <a:r>
              <a:rPr lang="en-US" sz="2200" dirty="0"/>
              <a:t>. Bee Culture -. (2016, July 25). </a:t>
            </a:r>
            <a:r>
              <a:rPr lang="en-US" sz="2200" dirty="0">
                <a:hlinkClick r:id="rId6"/>
              </a:rPr>
              <a:t>https://www.beeculture.com/the-chemistry-of-honey/</a:t>
            </a:r>
            <a:r>
              <a:rPr lang="en-US" sz="2200" dirty="0"/>
              <a:t>. </a:t>
            </a:r>
          </a:p>
          <a:p>
            <a:pPr indent="-228600">
              <a:lnSpc>
                <a:spcPct val="100000"/>
              </a:lnSpc>
              <a:buFont typeface="Arial" panose="020B0604020202020204" pitchFamily="34" charset="0"/>
              <a:buChar char="•"/>
            </a:pPr>
            <a:endParaRPr lang="en-US" sz="2200"/>
          </a:p>
          <a:p>
            <a:pPr marL="57150" indent="-285750">
              <a:lnSpc>
                <a:spcPct val="100000"/>
              </a:lnSpc>
              <a:buFont typeface="Arial" panose="020B0604020202020204" pitchFamily="34" charset="0"/>
              <a:buChar char="•"/>
            </a:pPr>
            <a:r>
              <a:rPr lang="en-US" sz="1800" i="1" dirty="0">
                <a:ea typeface="+mn-lt"/>
                <a:cs typeface="+mn-lt"/>
              </a:rPr>
              <a:t>Bees In Space</a:t>
            </a:r>
            <a:r>
              <a:rPr lang="en-US" sz="1800" dirty="0">
                <a:ea typeface="+mn-lt"/>
                <a:cs typeface="+mn-lt"/>
              </a:rPr>
              <a:t>. Bee Culture -. (2019, November 20). </a:t>
            </a:r>
            <a:r>
              <a:rPr lang="en-US" sz="1800" dirty="0">
                <a:ea typeface="+mn-lt"/>
                <a:cs typeface="+mn-lt"/>
                <a:hlinkClick r:id="rId7"/>
              </a:rPr>
              <a:t>https://www.beeculture.com/bees-in-space/</a:t>
            </a:r>
            <a:r>
              <a:rPr lang="en-US" sz="1800" dirty="0">
                <a:ea typeface="+mn-lt"/>
                <a:cs typeface="+mn-lt"/>
              </a:rPr>
              <a:t>. </a:t>
            </a:r>
            <a:endParaRPr lang="en-US" sz="1800" dirty="0"/>
          </a:p>
          <a:p>
            <a:pPr indent="-228600">
              <a:lnSpc>
                <a:spcPct val="100000"/>
              </a:lnSpc>
              <a:buFont typeface="Arial" panose="020B0604020202020204" pitchFamily="34" charset="0"/>
              <a:buChar char="•"/>
            </a:pPr>
            <a:endParaRPr lang="en-US" sz="1800" dirty="0"/>
          </a:p>
          <a:p>
            <a:pPr indent="-228600">
              <a:lnSpc>
                <a:spcPct val="100000"/>
              </a:lnSpc>
              <a:buFont typeface="Arial" panose="020B0604020202020204" pitchFamily="34" charset="0"/>
              <a:buChar char="•"/>
            </a:pPr>
            <a:endParaRPr lang="en-US" sz="2200"/>
          </a:p>
          <a:p>
            <a:pPr indent="-228600">
              <a:lnSpc>
                <a:spcPct val="100000"/>
              </a:lnSpc>
              <a:buFont typeface="Arial" panose="020B0604020202020204" pitchFamily="34" charset="0"/>
              <a:buChar char="•"/>
            </a:pPr>
            <a:endParaRPr lang="en-US" sz="2200"/>
          </a:p>
        </p:txBody>
      </p:sp>
    </p:spTree>
    <p:extLst>
      <p:ext uri="{BB962C8B-B14F-4D97-AF65-F5344CB8AC3E}">
        <p14:creationId xmlns:p14="http://schemas.microsoft.com/office/powerpoint/2010/main" val="2371698388"/>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50" name="Rectangle 49">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D010E05E-9237-4321-84BB-69C0F2256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999492"/>
            <a:ext cx="4889565" cy="4424065"/>
          </a:xfrm>
          <a:custGeom>
            <a:avLst/>
            <a:gdLst>
              <a:gd name="connsiteX0" fmla="*/ 2612540 w 5531319"/>
              <a:gd name="connsiteY0" fmla="*/ 836 h 4424065"/>
              <a:gd name="connsiteX1" fmla="*/ 2946310 w 5531319"/>
              <a:gd name="connsiteY1" fmla="*/ 35548 h 4424065"/>
              <a:gd name="connsiteX2" fmla="*/ 3961099 w 5531319"/>
              <a:gd name="connsiteY2" fmla="*/ 303581 h 4424065"/>
              <a:gd name="connsiteX3" fmla="*/ 4854587 w 5531319"/>
              <a:gd name="connsiteY3" fmla="*/ 764502 h 4424065"/>
              <a:gd name="connsiteX4" fmla="*/ 5377812 w 5531319"/>
              <a:gd name="connsiteY4" fmla="*/ 1339732 h 4424065"/>
              <a:gd name="connsiteX5" fmla="*/ 5526197 w 5531319"/>
              <a:gd name="connsiteY5" fmla="*/ 1825829 h 4424065"/>
              <a:gd name="connsiteX6" fmla="*/ 5510557 w 5531319"/>
              <a:gd name="connsiteY6" fmla="*/ 2199398 h 4424065"/>
              <a:gd name="connsiteX7" fmla="*/ 5509795 w 5531319"/>
              <a:gd name="connsiteY7" fmla="*/ 2402839 h 4424065"/>
              <a:gd name="connsiteX8" fmla="*/ 5323519 w 5531319"/>
              <a:gd name="connsiteY8" fmla="*/ 3144890 h 4424065"/>
              <a:gd name="connsiteX9" fmla="*/ 4853061 w 5531319"/>
              <a:gd name="connsiteY9" fmla="*/ 3612932 h 4424065"/>
              <a:gd name="connsiteX10" fmla="*/ 4316358 w 5531319"/>
              <a:gd name="connsiteY10" fmla="*/ 3982940 h 4424065"/>
              <a:gd name="connsiteX11" fmla="*/ 3352556 w 5531319"/>
              <a:gd name="connsiteY11" fmla="*/ 4386771 h 4424065"/>
              <a:gd name="connsiteX12" fmla="*/ 2770206 w 5531319"/>
              <a:gd name="connsiteY12" fmla="*/ 4412201 h 4424065"/>
              <a:gd name="connsiteX13" fmla="*/ 2514888 w 5531319"/>
              <a:gd name="connsiteY13" fmla="*/ 4393637 h 4424065"/>
              <a:gd name="connsiteX14" fmla="*/ 1903166 w 5531319"/>
              <a:gd name="connsiteY14" fmla="*/ 4263562 h 4424065"/>
              <a:gd name="connsiteX15" fmla="*/ 948392 w 5531319"/>
              <a:gd name="connsiteY15" fmla="*/ 3794249 h 4424065"/>
              <a:gd name="connsiteX16" fmla="*/ 223633 w 5531319"/>
              <a:gd name="connsiteY16" fmla="*/ 2975526 h 4424065"/>
              <a:gd name="connsiteX17" fmla="*/ 39519 w 5531319"/>
              <a:gd name="connsiteY17" fmla="*/ 2401695 h 4424065"/>
              <a:gd name="connsiteX18" fmla="*/ 16251 w 5531319"/>
              <a:gd name="connsiteY18" fmla="*/ 2300991 h 4424065"/>
              <a:gd name="connsiteX19" fmla="*/ 11800 w 5531319"/>
              <a:gd name="connsiteY19" fmla="*/ 2053556 h 4424065"/>
              <a:gd name="connsiteX20" fmla="*/ 812849 w 5531319"/>
              <a:gd name="connsiteY20" fmla="*/ 651084 h 4424065"/>
              <a:gd name="connsiteX21" fmla="*/ 2066809 w 5531319"/>
              <a:gd name="connsiteY21" fmla="*/ 52586 h 4424065"/>
              <a:gd name="connsiteX22" fmla="*/ 2332045 w 5531319"/>
              <a:gd name="connsiteY22" fmla="*/ 14441 h 4424065"/>
              <a:gd name="connsiteX23" fmla="*/ 2612540 w 5531319"/>
              <a:gd name="connsiteY23" fmla="*/ 836 h 4424065"/>
              <a:gd name="connsiteX24" fmla="*/ 5468597 w 5531319"/>
              <a:gd name="connsiteY24" fmla="*/ 2088522 h 4424065"/>
              <a:gd name="connsiteX25" fmla="*/ 5471140 w 5531319"/>
              <a:gd name="connsiteY25" fmla="*/ 1826083 h 4424065"/>
              <a:gd name="connsiteX26" fmla="*/ 5327079 w 5531319"/>
              <a:gd name="connsiteY26" fmla="*/ 1361348 h 4424065"/>
              <a:gd name="connsiteX27" fmla="*/ 4833353 w 5531319"/>
              <a:gd name="connsiteY27" fmla="*/ 816507 h 4424065"/>
              <a:gd name="connsiteX28" fmla="*/ 4063456 w 5531319"/>
              <a:gd name="connsiteY28" fmla="*/ 400724 h 4424065"/>
              <a:gd name="connsiteX29" fmla="*/ 3972543 w 5531319"/>
              <a:gd name="connsiteY29" fmla="*/ 365631 h 4424065"/>
              <a:gd name="connsiteX30" fmla="*/ 3885571 w 5531319"/>
              <a:gd name="connsiteY30" fmla="*/ 334733 h 4424065"/>
              <a:gd name="connsiteX31" fmla="*/ 4355012 w 5531319"/>
              <a:gd name="connsiteY31" fmla="*/ 579880 h 4424065"/>
              <a:gd name="connsiteX32" fmla="*/ 5144618 w 5531319"/>
              <a:gd name="connsiteY32" fmla="*/ 1290779 h 4424065"/>
              <a:gd name="connsiteX33" fmla="*/ 5468597 w 5531319"/>
              <a:gd name="connsiteY33" fmla="*/ 2088522 h 4424065"/>
              <a:gd name="connsiteX34" fmla="*/ 2219771 w 5531319"/>
              <a:gd name="connsiteY34" fmla="*/ 85645 h 4424065"/>
              <a:gd name="connsiteX35" fmla="*/ 2181626 w 5531319"/>
              <a:gd name="connsiteY35" fmla="*/ 89333 h 4424065"/>
              <a:gd name="connsiteX36" fmla="*/ 1462971 w 5531319"/>
              <a:gd name="connsiteY36" fmla="*/ 303073 h 4424065"/>
              <a:gd name="connsiteX37" fmla="*/ 308697 w 5531319"/>
              <a:gd name="connsiteY37" fmla="*/ 1338461 h 4424065"/>
              <a:gd name="connsiteX38" fmla="*/ 65839 w 5531319"/>
              <a:gd name="connsiteY38" fmla="*/ 2064364 h 4424065"/>
              <a:gd name="connsiteX39" fmla="*/ 82114 w 5531319"/>
              <a:gd name="connsiteY39" fmla="*/ 2022150 h 4424065"/>
              <a:gd name="connsiteX40" fmla="*/ 423260 w 5531319"/>
              <a:gd name="connsiteY40" fmla="*/ 1282260 h 4424065"/>
              <a:gd name="connsiteX41" fmla="*/ 1231811 w 5531319"/>
              <a:gd name="connsiteY41" fmla="*/ 454001 h 4424065"/>
              <a:gd name="connsiteX42" fmla="*/ 2219771 w 5531319"/>
              <a:gd name="connsiteY42" fmla="*/ 85645 h 4424065"/>
              <a:gd name="connsiteX43" fmla="*/ 2855524 w 5531319"/>
              <a:gd name="connsiteY43" fmla="*/ 4364392 h 4424065"/>
              <a:gd name="connsiteX44" fmla="*/ 4292327 w 5531319"/>
              <a:gd name="connsiteY44" fmla="*/ 3931444 h 4424065"/>
              <a:gd name="connsiteX45" fmla="*/ 2855652 w 5531319"/>
              <a:gd name="connsiteY45" fmla="*/ 4364392 h 4424065"/>
              <a:gd name="connsiteX46" fmla="*/ 3869805 w 5531319"/>
              <a:gd name="connsiteY46" fmla="*/ 330156 h 4424065"/>
              <a:gd name="connsiteX47" fmla="*/ 3865736 w 5531319"/>
              <a:gd name="connsiteY47" fmla="*/ 329520 h 4424065"/>
              <a:gd name="connsiteX48" fmla="*/ 3866499 w 5531319"/>
              <a:gd name="connsiteY48" fmla="*/ 330537 h 4424065"/>
              <a:gd name="connsiteX49" fmla="*/ 4302117 w 5531319"/>
              <a:gd name="connsiteY49" fmla="*/ 3923561 h 4424065"/>
              <a:gd name="connsiteX50" fmla="*/ 4301101 w 5531319"/>
              <a:gd name="connsiteY50" fmla="*/ 3924959 h 4424065"/>
              <a:gd name="connsiteX51" fmla="*/ 4302880 w 5531319"/>
              <a:gd name="connsiteY51" fmla="*/ 3924959 h 44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1319" h="4424065">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F6C73E"/>
          </a:solidFill>
          <a:ln w="1270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570067E-8A69-4187-AF25-E0D1B5901660}"/>
              </a:ext>
            </a:extLst>
          </p:cNvPr>
          <p:cNvSpPr>
            <a:spLocks noGrp="1"/>
          </p:cNvSpPr>
          <p:nvPr>
            <p:ph type="title"/>
          </p:nvPr>
        </p:nvSpPr>
        <p:spPr>
          <a:xfrm>
            <a:off x="1039163" y="1762169"/>
            <a:ext cx="4073110" cy="3122092"/>
          </a:xfrm>
        </p:spPr>
        <p:txBody>
          <a:bodyPr vert="horz" lIns="91440" tIns="45720" rIns="91440" bIns="45720" rtlCol="0" anchor="ctr">
            <a:normAutofit/>
          </a:bodyPr>
          <a:lstStyle/>
          <a:p>
            <a:pPr algn="ctr"/>
            <a:r>
              <a:rPr lang="en-US">
                <a:solidFill>
                  <a:srgbClr val="FFFFFF"/>
                </a:solidFill>
              </a:rPr>
              <a:t>The issue </a:t>
            </a:r>
          </a:p>
        </p:txBody>
      </p:sp>
      <mc:AlternateContent xmlns:mc="http://schemas.openxmlformats.org/markup-compatibility/2006">
        <mc:Choice xmlns:p14="http://schemas.microsoft.com/office/powerpoint/2010/main" Requires="p14">
          <p:contentPart p14:bwMode="auto" r:id="rId2">
            <p14:nvContentPartPr>
              <p14:cNvPr id="54" name="Ink 5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p:pic>
            <p:nvPicPr>
              <p:cNvPr id="54" name="Ink 5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4868832"/>
                <a:ext cx="36000" cy="32709"/>
              </a:xfrm>
              <a:prstGeom prst="rect">
                <a:avLst/>
              </a:prstGeom>
            </p:spPr>
          </p:pic>
        </mc:Fallback>
      </mc:AlternateContent>
      <p:sp>
        <p:nvSpPr>
          <p:cNvPr id="4" name="Text Placeholder 3">
            <a:extLst>
              <a:ext uri="{FF2B5EF4-FFF2-40B4-BE49-F238E27FC236}">
                <a16:creationId xmlns:a16="http://schemas.microsoft.com/office/drawing/2014/main" id="{494BD21B-56F0-484E-B41E-56F5A9719025}"/>
              </a:ext>
            </a:extLst>
          </p:cNvPr>
          <p:cNvSpPr>
            <a:spLocks noGrp="1"/>
          </p:cNvSpPr>
          <p:nvPr>
            <p:ph type="body" sz="half" idx="2"/>
          </p:nvPr>
        </p:nvSpPr>
        <p:spPr>
          <a:xfrm>
            <a:off x="5520905" y="3752493"/>
            <a:ext cx="6674947" cy="3107175"/>
          </a:xfrm>
        </p:spPr>
        <p:txBody>
          <a:bodyPr vert="horz" lIns="91440" tIns="45720" rIns="91440" bIns="45720" rtlCol="0" anchor="t">
            <a:normAutofit/>
          </a:bodyPr>
          <a:lstStyle/>
          <a:p>
            <a:pPr indent="-228600">
              <a:lnSpc>
                <a:spcPct val="100000"/>
              </a:lnSpc>
              <a:buFont typeface="Arial" panose="020B0604020202020204" pitchFamily="34" charset="0"/>
              <a:buChar char="•"/>
            </a:pPr>
            <a:r>
              <a:rPr lang="en-US" sz="1500" dirty="0"/>
              <a:t>The decline in the bee population is a huge problem that needs to be fix quickly. Bees are so important because of pollination. Pollination is where bees move pollen from one plant to another, which results in those plants being able to produce fruits and vegetables for us to consume.</a:t>
            </a:r>
            <a:r>
              <a:rPr lang="en-US" sz="1500" dirty="0">
                <a:ea typeface="+mn-lt"/>
                <a:cs typeface="+mn-lt"/>
              </a:rPr>
              <a:t> Bees are a big part of a food supply, but they are dying quickly from habitat loss, human impacts and the weather. Humans have a huge impact on the declining of the bee population. Some examples of the human activity on the bee population is the land development, the usage of pesticides and increasing pollution. Our usage of pesticides make it even harder for honeybees to reproduce, to expand their population. Land development changes all the time, for example building a house where there once was wild flowers. Now the bees cannot pollinate or build shelters. This can take out a whole habitat of bees. Overall humans have a big impact on the declining of bee population and instead of hurting them we need to start helping them. </a:t>
            </a:r>
            <a:endParaRPr lang="en-US" sz="1500" dirty="0"/>
          </a:p>
        </p:txBody>
      </p:sp>
      <p:pic>
        <p:nvPicPr>
          <p:cNvPr id="29" name="Picture 30" descr="Chart, line chart&#10;&#10;Description automatically generated">
            <a:extLst>
              <a:ext uri="{FF2B5EF4-FFF2-40B4-BE49-F238E27FC236}">
                <a16:creationId xmlns:a16="http://schemas.microsoft.com/office/drawing/2014/main" id="{A481215B-D392-48B3-A2D8-6E3119AB7AA6}"/>
              </a:ext>
            </a:extLst>
          </p:cNvPr>
          <p:cNvPicPr>
            <a:picLocks noGrp="1" noChangeAspect="1"/>
          </p:cNvPicPr>
          <p:nvPr>
            <p:ph idx="1"/>
          </p:nvPr>
        </p:nvPicPr>
        <p:blipFill>
          <a:blip r:embed="rId4"/>
          <a:stretch>
            <a:fillRect/>
          </a:stretch>
        </p:blipFill>
        <p:spPr>
          <a:xfrm>
            <a:off x="5520905" y="-3514"/>
            <a:ext cx="6674723" cy="3762735"/>
          </a:xfrm>
          <a:prstGeom prst="rect">
            <a:avLst/>
          </a:prstGeom>
        </p:spPr>
      </p:pic>
      <p:sp>
        <p:nvSpPr>
          <p:cNvPr id="31" name="TextBox 30">
            <a:extLst>
              <a:ext uri="{FF2B5EF4-FFF2-40B4-BE49-F238E27FC236}">
                <a16:creationId xmlns:a16="http://schemas.microsoft.com/office/drawing/2014/main" id="{81A247E7-1532-4CB8-8794-7659C4F719B6}"/>
              </a:ext>
            </a:extLst>
          </p:cNvPr>
          <p:cNvSpPr txBox="1"/>
          <p:nvPr/>
        </p:nvSpPr>
        <p:spPr>
          <a:xfrm>
            <a:off x="-1687902" y="912387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Click to add text</a:t>
            </a:r>
          </a:p>
        </p:txBody>
      </p:sp>
    </p:spTree>
    <p:extLst>
      <p:ext uri="{BB962C8B-B14F-4D97-AF65-F5344CB8AC3E}">
        <p14:creationId xmlns:p14="http://schemas.microsoft.com/office/powerpoint/2010/main" val="343221887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010E05E-9237-4321-84BB-69C0F2256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999492"/>
            <a:ext cx="4889565" cy="4424065"/>
          </a:xfrm>
          <a:custGeom>
            <a:avLst/>
            <a:gdLst>
              <a:gd name="connsiteX0" fmla="*/ 2612540 w 5531319"/>
              <a:gd name="connsiteY0" fmla="*/ 836 h 4424065"/>
              <a:gd name="connsiteX1" fmla="*/ 2946310 w 5531319"/>
              <a:gd name="connsiteY1" fmla="*/ 35548 h 4424065"/>
              <a:gd name="connsiteX2" fmla="*/ 3961099 w 5531319"/>
              <a:gd name="connsiteY2" fmla="*/ 303581 h 4424065"/>
              <a:gd name="connsiteX3" fmla="*/ 4854587 w 5531319"/>
              <a:gd name="connsiteY3" fmla="*/ 764502 h 4424065"/>
              <a:gd name="connsiteX4" fmla="*/ 5377812 w 5531319"/>
              <a:gd name="connsiteY4" fmla="*/ 1339732 h 4424065"/>
              <a:gd name="connsiteX5" fmla="*/ 5526197 w 5531319"/>
              <a:gd name="connsiteY5" fmla="*/ 1825829 h 4424065"/>
              <a:gd name="connsiteX6" fmla="*/ 5510557 w 5531319"/>
              <a:gd name="connsiteY6" fmla="*/ 2199398 h 4424065"/>
              <a:gd name="connsiteX7" fmla="*/ 5509795 w 5531319"/>
              <a:gd name="connsiteY7" fmla="*/ 2402839 h 4424065"/>
              <a:gd name="connsiteX8" fmla="*/ 5323519 w 5531319"/>
              <a:gd name="connsiteY8" fmla="*/ 3144890 h 4424065"/>
              <a:gd name="connsiteX9" fmla="*/ 4853061 w 5531319"/>
              <a:gd name="connsiteY9" fmla="*/ 3612932 h 4424065"/>
              <a:gd name="connsiteX10" fmla="*/ 4316358 w 5531319"/>
              <a:gd name="connsiteY10" fmla="*/ 3982940 h 4424065"/>
              <a:gd name="connsiteX11" fmla="*/ 3352556 w 5531319"/>
              <a:gd name="connsiteY11" fmla="*/ 4386771 h 4424065"/>
              <a:gd name="connsiteX12" fmla="*/ 2770206 w 5531319"/>
              <a:gd name="connsiteY12" fmla="*/ 4412201 h 4424065"/>
              <a:gd name="connsiteX13" fmla="*/ 2514888 w 5531319"/>
              <a:gd name="connsiteY13" fmla="*/ 4393637 h 4424065"/>
              <a:gd name="connsiteX14" fmla="*/ 1903166 w 5531319"/>
              <a:gd name="connsiteY14" fmla="*/ 4263562 h 4424065"/>
              <a:gd name="connsiteX15" fmla="*/ 948392 w 5531319"/>
              <a:gd name="connsiteY15" fmla="*/ 3794249 h 4424065"/>
              <a:gd name="connsiteX16" fmla="*/ 223633 w 5531319"/>
              <a:gd name="connsiteY16" fmla="*/ 2975526 h 4424065"/>
              <a:gd name="connsiteX17" fmla="*/ 39519 w 5531319"/>
              <a:gd name="connsiteY17" fmla="*/ 2401695 h 4424065"/>
              <a:gd name="connsiteX18" fmla="*/ 16251 w 5531319"/>
              <a:gd name="connsiteY18" fmla="*/ 2300991 h 4424065"/>
              <a:gd name="connsiteX19" fmla="*/ 11800 w 5531319"/>
              <a:gd name="connsiteY19" fmla="*/ 2053556 h 4424065"/>
              <a:gd name="connsiteX20" fmla="*/ 812849 w 5531319"/>
              <a:gd name="connsiteY20" fmla="*/ 651084 h 4424065"/>
              <a:gd name="connsiteX21" fmla="*/ 2066809 w 5531319"/>
              <a:gd name="connsiteY21" fmla="*/ 52586 h 4424065"/>
              <a:gd name="connsiteX22" fmla="*/ 2332045 w 5531319"/>
              <a:gd name="connsiteY22" fmla="*/ 14441 h 4424065"/>
              <a:gd name="connsiteX23" fmla="*/ 2612540 w 5531319"/>
              <a:gd name="connsiteY23" fmla="*/ 836 h 4424065"/>
              <a:gd name="connsiteX24" fmla="*/ 5468597 w 5531319"/>
              <a:gd name="connsiteY24" fmla="*/ 2088522 h 4424065"/>
              <a:gd name="connsiteX25" fmla="*/ 5471140 w 5531319"/>
              <a:gd name="connsiteY25" fmla="*/ 1826083 h 4424065"/>
              <a:gd name="connsiteX26" fmla="*/ 5327079 w 5531319"/>
              <a:gd name="connsiteY26" fmla="*/ 1361348 h 4424065"/>
              <a:gd name="connsiteX27" fmla="*/ 4833353 w 5531319"/>
              <a:gd name="connsiteY27" fmla="*/ 816507 h 4424065"/>
              <a:gd name="connsiteX28" fmla="*/ 4063456 w 5531319"/>
              <a:gd name="connsiteY28" fmla="*/ 400724 h 4424065"/>
              <a:gd name="connsiteX29" fmla="*/ 3972543 w 5531319"/>
              <a:gd name="connsiteY29" fmla="*/ 365631 h 4424065"/>
              <a:gd name="connsiteX30" fmla="*/ 3885571 w 5531319"/>
              <a:gd name="connsiteY30" fmla="*/ 334733 h 4424065"/>
              <a:gd name="connsiteX31" fmla="*/ 4355012 w 5531319"/>
              <a:gd name="connsiteY31" fmla="*/ 579880 h 4424065"/>
              <a:gd name="connsiteX32" fmla="*/ 5144618 w 5531319"/>
              <a:gd name="connsiteY32" fmla="*/ 1290779 h 4424065"/>
              <a:gd name="connsiteX33" fmla="*/ 5468597 w 5531319"/>
              <a:gd name="connsiteY33" fmla="*/ 2088522 h 4424065"/>
              <a:gd name="connsiteX34" fmla="*/ 2219771 w 5531319"/>
              <a:gd name="connsiteY34" fmla="*/ 85645 h 4424065"/>
              <a:gd name="connsiteX35" fmla="*/ 2181626 w 5531319"/>
              <a:gd name="connsiteY35" fmla="*/ 89333 h 4424065"/>
              <a:gd name="connsiteX36" fmla="*/ 1462971 w 5531319"/>
              <a:gd name="connsiteY36" fmla="*/ 303073 h 4424065"/>
              <a:gd name="connsiteX37" fmla="*/ 308697 w 5531319"/>
              <a:gd name="connsiteY37" fmla="*/ 1338461 h 4424065"/>
              <a:gd name="connsiteX38" fmla="*/ 65839 w 5531319"/>
              <a:gd name="connsiteY38" fmla="*/ 2064364 h 4424065"/>
              <a:gd name="connsiteX39" fmla="*/ 82114 w 5531319"/>
              <a:gd name="connsiteY39" fmla="*/ 2022150 h 4424065"/>
              <a:gd name="connsiteX40" fmla="*/ 423260 w 5531319"/>
              <a:gd name="connsiteY40" fmla="*/ 1282260 h 4424065"/>
              <a:gd name="connsiteX41" fmla="*/ 1231811 w 5531319"/>
              <a:gd name="connsiteY41" fmla="*/ 454001 h 4424065"/>
              <a:gd name="connsiteX42" fmla="*/ 2219771 w 5531319"/>
              <a:gd name="connsiteY42" fmla="*/ 85645 h 4424065"/>
              <a:gd name="connsiteX43" fmla="*/ 2855524 w 5531319"/>
              <a:gd name="connsiteY43" fmla="*/ 4364392 h 4424065"/>
              <a:gd name="connsiteX44" fmla="*/ 4292327 w 5531319"/>
              <a:gd name="connsiteY44" fmla="*/ 3931444 h 4424065"/>
              <a:gd name="connsiteX45" fmla="*/ 2855652 w 5531319"/>
              <a:gd name="connsiteY45" fmla="*/ 4364392 h 4424065"/>
              <a:gd name="connsiteX46" fmla="*/ 3869805 w 5531319"/>
              <a:gd name="connsiteY46" fmla="*/ 330156 h 4424065"/>
              <a:gd name="connsiteX47" fmla="*/ 3865736 w 5531319"/>
              <a:gd name="connsiteY47" fmla="*/ 329520 h 4424065"/>
              <a:gd name="connsiteX48" fmla="*/ 3866499 w 5531319"/>
              <a:gd name="connsiteY48" fmla="*/ 330537 h 4424065"/>
              <a:gd name="connsiteX49" fmla="*/ 4302117 w 5531319"/>
              <a:gd name="connsiteY49" fmla="*/ 3923561 h 4424065"/>
              <a:gd name="connsiteX50" fmla="*/ 4301101 w 5531319"/>
              <a:gd name="connsiteY50" fmla="*/ 3924959 h 4424065"/>
              <a:gd name="connsiteX51" fmla="*/ 4302880 w 5531319"/>
              <a:gd name="connsiteY51" fmla="*/ 3924959 h 44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1319" h="4424065">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FDFC8D"/>
          </a:solidFill>
          <a:ln w="1270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B5A9D49-D8B6-44BF-B56A-87D731DF0822}"/>
              </a:ext>
            </a:extLst>
          </p:cNvPr>
          <p:cNvSpPr>
            <a:spLocks noGrp="1"/>
          </p:cNvSpPr>
          <p:nvPr>
            <p:ph type="title"/>
          </p:nvPr>
        </p:nvSpPr>
        <p:spPr>
          <a:xfrm>
            <a:off x="1039163" y="1762169"/>
            <a:ext cx="4073110" cy="3122092"/>
          </a:xfrm>
        </p:spPr>
        <p:txBody>
          <a:bodyPr vert="horz" lIns="91440" tIns="45720" rIns="91440" bIns="45720" rtlCol="0" anchor="ctr">
            <a:normAutofit/>
          </a:bodyPr>
          <a:lstStyle/>
          <a:p>
            <a:pPr algn="ctr"/>
            <a:r>
              <a:rPr lang="en-US">
                <a:solidFill>
                  <a:srgbClr val="FFFFFF"/>
                </a:solidFill>
              </a:rPr>
              <a:t>Connections TO Biology </a:t>
            </a:r>
          </a:p>
        </p:txBody>
      </p:sp>
      <mc:AlternateContent xmlns:mc="http://schemas.openxmlformats.org/markup-compatibility/2006">
        <mc:Choice xmlns:p14="http://schemas.microsoft.com/office/powerpoint/2010/main" Requires="p14">
          <p:contentPart p14:bwMode="auto" r:id="rId2">
            <p14:nvContentPartPr>
              <p14:cNvPr id="16" name="Ink 15">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p:pic>
            <p:nvPicPr>
              <p:cNvPr id="16" name="Ink 15">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4868832"/>
                <a:ext cx="36000" cy="32709"/>
              </a:xfrm>
              <a:prstGeom prst="rect">
                <a:avLst/>
              </a:prstGeom>
            </p:spPr>
          </p:pic>
        </mc:Fallback>
      </mc:AlternateContent>
      <p:sp>
        <p:nvSpPr>
          <p:cNvPr id="4" name="Content Placeholder 3">
            <a:extLst>
              <a:ext uri="{FF2B5EF4-FFF2-40B4-BE49-F238E27FC236}">
                <a16:creationId xmlns:a16="http://schemas.microsoft.com/office/drawing/2014/main" id="{5987CE3D-4BE4-4DFD-9E80-EB2C3784F37B}"/>
              </a:ext>
            </a:extLst>
          </p:cNvPr>
          <p:cNvSpPr>
            <a:spLocks noGrp="1"/>
          </p:cNvSpPr>
          <p:nvPr>
            <p:ph type="body" sz="half" idx="2"/>
          </p:nvPr>
        </p:nvSpPr>
        <p:spPr>
          <a:xfrm>
            <a:off x="6095999" y="3820585"/>
            <a:ext cx="5452872" cy="3041478"/>
          </a:xfrm>
        </p:spPr>
        <p:txBody>
          <a:bodyPr vert="horz" lIns="91440" tIns="45720" rIns="91440" bIns="45720" rtlCol="0" anchor="t">
            <a:normAutofit/>
          </a:bodyPr>
          <a:lstStyle/>
          <a:p>
            <a:pPr indent="-228600">
              <a:buFont typeface="Arial" panose="020B0604020202020204" pitchFamily="34" charset="0"/>
              <a:buChar char="•"/>
            </a:pPr>
            <a:r>
              <a:rPr lang="en-US" sz="2000" dirty="0"/>
              <a:t>Every single bee develops through a complete metamorphosis. After three days the eggs will then hatch into worms. These worms  will feed constantly and grows as quickly as possible for around a week of time. Once the week passes then the bees go into a rest. The resting stage, also called the pupa lasts for another few days. Through those days it lasts in a capped cell until the bee turns into a adult. .</a:t>
            </a:r>
            <a:endParaRPr lang="en-US" dirty="0"/>
          </a:p>
        </p:txBody>
      </p:sp>
      <p:pic>
        <p:nvPicPr>
          <p:cNvPr id="5" name="Picture 5" descr="Diagram&#10;&#10;Description automatically generated">
            <a:extLst>
              <a:ext uri="{FF2B5EF4-FFF2-40B4-BE49-F238E27FC236}">
                <a16:creationId xmlns:a16="http://schemas.microsoft.com/office/drawing/2014/main" id="{4A72C20F-90D0-4425-841E-C4299CB15CDA}"/>
              </a:ext>
            </a:extLst>
          </p:cNvPr>
          <p:cNvPicPr>
            <a:picLocks noGrp="1" noChangeAspect="1"/>
          </p:cNvPicPr>
          <p:nvPr>
            <p:ph idx="1"/>
          </p:nvPr>
        </p:nvPicPr>
        <p:blipFill>
          <a:blip r:embed="rId4"/>
          <a:stretch>
            <a:fillRect/>
          </a:stretch>
        </p:blipFill>
        <p:spPr>
          <a:xfrm>
            <a:off x="6095999" y="643466"/>
            <a:ext cx="5262373" cy="3177457"/>
          </a:xfrm>
          <a:prstGeom prst="rect">
            <a:avLst/>
          </a:prstGeom>
        </p:spPr>
      </p:pic>
    </p:spTree>
    <p:extLst>
      <p:ext uri="{BB962C8B-B14F-4D97-AF65-F5344CB8AC3E}">
        <p14:creationId xmlns:p14="http://schemas.microsoft.com/office/powerpoint/2010/main" val="2933725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1" name="Rectangle 20">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D010E05E-9237-4321-84BB-69C0F2256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999492"/>
            <a:ext cx="4889565" cy="4424065"/>
          </a:xfrm>
          <a:custGeom>
            <a:avLst/>
            <a:gdLst>
              <a:gd name="connsiteX0" fmla="*/ 2612540 w 5531319"/>
              <a:gd name="connsiteY0" fmla="*/ 836 h 4424065"/>
              <a:gd name="connsiteX1" fmla="*/ 2946310 w 5531319"/>
              <a:gd name="connsiteY1" fmla="*/ 35548 h 4424065"/>
              <a:gd name="connsiteX2" fmla="*/ 3961099 w 5531319"/>
              <a:gd name="connsiteY2" fmla="*/ 303581 h 4424065"/>
              <a:gd name="connsiteX3" fmla="*/ 4854587 w 5531319"/>
              <a:gd name="connsiteY3" fmla="*/ 764502 h 4424065"/>
              <a:gd name="connsiteX4" fmla="*/ 5377812 w 5531319"/>
              <a:gd name="connsiteY4" fmla="*/ 1339732 h 4424065"/>
              <a:gd name="connsiteX5" fmla="*/ 5526197 w 5531319"/>
              <a:gd name="connsiteY5" fmla="*/ 1825829 h 4424065"/>
              <a:gd name="connsiteX6" fmla="*/ 5510557 w 5531319"/>
              <a:gd name="connsiteY6" fmla="*/ 2199398 h 4424065"/>
              <a:gd name="connsiteX7" fmla="*/ 5509795 w 5531319"/>
              <a:gd name="connsiteY7" fmla="*/ 2402839 h 4424065"/>
              <a:gd name="connsiteX8" fmla="*/ 5323519 w 5531319"/>
              <a:gd name="connsiteY8" fmla="*/ 3144890 h 4424065"/>
              <a:gd name="connsiteX9" fmla="*/ 4853061 w 5531319"/>
              <a:gd name="connsiteY9" fmla="*/ 3612932 h 4424065"/>
              <a:gd name="connsiteX10" fmla="*/ 4316358 w 5531319"/>
              <a:gd name="connsiteY10" fmla="*/ 3982940 h 4424065"/>
              <a:gd name="connsiteX11" fmla="*/ 3352556 w 5531319"/>
              <a:gd name="connsiteY11" fmla="*/ 4386771 h 4424065"/>
              <a:gd name="connsiteX12" fmla="*/ 2770206 w 5531319"/>
              <a:gd name="connsiteY12" fmla="*/ 4412201 h 4424065"/>
              <a:gd name="connsiteX13" fmla="*/ 2514888 w 5531319"/>
              <a:gd name="connsiteY13" fmla="*/ 4393637 h 4424065"/>
              <a:gd name="connsiteX14" fmla="*/ 1903166 w 5531319"/>
              <a:gd name="connsiteY14" fmla="*/ 4263562 h 4424065"/>
              <a:gd name="connsiteX15" fmla="*/ 948392 w 5531319"/>
              <a:gd name="connsiteY15" fmla="*/ 3794249 h 4424065"/>
              <a:gd name="connsiteX16" fmla="*/ 223633 w 5531319"/>
              <a:gd name="connsiteY16" fmla="*/ 2975526 h 4424065"/>
              <a:gd name="connsiteX17" fmla="*/ 39519 w 5531319"/>
              <a:gd name="connsiteY17" fmla="*/ 2401695 h 4424065"/>
              <a:gd name="connsiteX18" fmla="*/ 16251 w 5531319"/>
              <a:gd name="connsiteY18" fmla="*/ 2300991 h 4424065"/>
              <a:gd name="connsiteX19" fmla="*/ 11800 w 5531319"/>
              <a:gd name="connsiteY19" fmla="*/ 2053556 h 4424065"/>
              <a:gd name="connsiteX20" fmla="*/ 812849 w 5531319"/>
              <a:gd name="connsiteY20" fmla="*/ 651084 h 4424065"/>
              <a:gd name="connsiteX21" fmla="*/ 2066809 w 5531319"/>
              <a:gd name="connsiteY21" fmla="*/ 52586 h 4424065"/>
              <a:gd name="connsiteX22" fmla="*/ 2332045 w 5531319"/>
              <a:gd name="connsiteY22" fmla="*/ 14441 h 4424065"/>
              <a:gd name="connsiteX23" fmla="*/ 2612540 w 5531319"/>
              <a:gd name="connsiteY23" fmla="*/ 836 h 4424065"/>
              <a:gd name="connsiteX24" fmla="*/ 5468597 w 5531319"/>
              <a:gd name="connsiteY24" fmla="*/ 2088522 h 4424065"/>
              <a:gd name="connsiteX25" fmla="*/ 5471140 w 5531319"/>
              <a:gd name="connsiteY25" fmla="*/ 1826083 h 4424065"/>
              <a:gd name="connsiteX26" fmla="*/ 5327079 w 5531319"/>
              <a:gd name="connsiteY26" fmla="*/ 1361348 h 4424065"/>
              <a:gd name="connsiteX27" fmla="*/ 4833353 w 5531319"/>
              <a:gd name="connsiteY27" fmla="*/ 816507 h 4424065"/>
              <a:gd name="connsiteX28" fmla="*/ 4063456 w 5531319"/>
              <a:gd name="connsiteY28" fmla="*/ 400724 h 4424065"/>
              <a:gd name="connsiteX29" fmla="*/ 3972543 w 5531319"/>
              <a:gd name="connsiteY29" fmla="*/ 365631 h 4424065"/>
              <a:gd name="connsiteX30" fmla="*/ 3885571 w 5531319"/>
              <a:gd name="connsiteY30" fmla="*/ 334733 h 4424065"/>
              <a:gd name="connsiteX31" fmla="*/ 4355012 w 5531319"/>
              <a:gd name="connsiteY31" fmla="*/ 579880 h 4424065"/>
              <a:gd name="connsiteX32" fmla="*/ 5144618 w 5531319"/>
              <a:gd name="connsiteY32" fmla="*/ 1290779 h 4424065"/>
              <a:gd name="connsiteX33" fmla="*/ 5468597 w 5531319"/>
              <a:gd name="connsiteY33" fmla="*/ 2088522 h 4424065"/>
              <a:gd name="connsiteX34" fmla="*/ 2219771 w 5531319"/>
              <a:gd name="connsiteY34" fmla="*/ 85645 h 4424065"/>
              <a:gd name="connsiteX35" fmla="*/ 2181626 w 5531319"/>
              <a:gd name="connsiteY35" fmla="*/ 89333 h 4424065"/>
              <a:gd name="connsiteX36" fmla="*/ 1462971 w 5531319"/>
              <a:gd name="connsiteY36" fmla="*/ 303073 h 4424065"/>
              <a:gd name="connsiteX37" fmla="*/ 308697 w 5531319"/>
              <a:gd name="connsiteY37" fmla="*/ 1338461 h 4424065"/>
              <a:gd name="connsiteX38" fmla="*/ 65839 w 5531319"/>
              <a:gd name="connsiteY38" fmla="*/ 2064364 h 4424065"/>
              <a:gd name="connsiteX39" fmla="*/ 82114 w 5531319"/>
              <a:gd name="connsiteY39" fmla="*/ 2022150 h 4424065"/>
              <a:gd name="connsiteX40" fmla="*/ 423260 w 5531319"/>
              <a:gd name="connsiteY40" fmla="*/ 1282260 h 4424065"/>
              <a:gd name="connsiteX41" fmla="*/ 1231811 w 5531319"/>
              <a:gd name="connsiteY41" fmla="*/ 454001 h 4424065"/>
              <a:gd name="connsiteX42" fmla="*/ 2219771 w 5531319"/>
              <a:gd name="connsiteY42" fmla="*/ 85645 h 4424065"/>
              <a:gd name="connsiteX43" fmla="*/ 2855524 w 5531319"/>
              <a:gd name="connsiteY43" fmla="*/ 4364392 h 4424065"/>
              <a:gd name="connsiteX44" fmla="*/ 4292327 w 5531319"/>
              <a:gd name="connsiteY44" fmla="*/ 3931444 h 4424065"/>
              <a:gd name="connsiteX45" fmla="*/ 2855652 w 5531319"/>
              <a:gd name="connsiteY45" fmla="*/ 4364392 h 4424065"/>
              <a:gd name="connsiteX46" fmla="*/ 3869805 w 5531319"/>
              <a:gd name="connsiteY46" fmla="*/ 330156 h 4424065"/>
              <a:gd name="connsiteX47" fmla="*/ 3865736 w 5531319"/>
              <a:gd name="connsiteY47" fmla="*/ 329520 h 4424065"/>
              <a:gd name="connsiteX48" fmla="*/ 3866499 w 5531319"/>
              <a:gd name="connsiteY48" fmla="*/ 330537 h 4424065"/>
              <a:gd name="connsiteX49" fmla="*/ 4302117 w 5531319"/>
              <a:gd name="connsiteY49" fmla="*/ 3923561 h 4424065"/>
              <a:gd name="connsiteX50" fmla="*/ 4301101 w 5531319"/>
              <a:gd name="connsiteY50" fmla="*/ 3924959 h 4424065"/>
              <a:gd name="connsiteX51" fmla="*/ 4302880 w 5531319"/>
              <a:gd name="connsiteY51" fmla="*/ 3924959 h 44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1319" h="4424065">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ECE419"/>
          </a:solidFill>
          <a:ln w="1270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C2FE4A8D-C05F-4046-8AAD-B1B1CB9A0C2A}"/>
              </a:ext>
            </a:extLst>
          </p:cNvPr>
          <p:cNvSpPr>
            <a:spLocks noGrp="1"/>
          </p:cNvSpPr>
          <p:nvPr>
            <p:ph type="title"/>
          </p:nvPr>
        </p:nvSpPr>
        <p:spPr>
          <a:xfrm>
            <a:off x="1039163" y="1762169"/>
            <a:ext cx="4073110" cy="3122092"/>
          </a:xfrm>
        </p:spPr>
        <p:txBody>
          <a:bodyPr vert="horz" lIns="91440" tIns="45720" rIns="91440" bIns="45720" rtlCol="0" anchor="ctr">
            <a:normAutofit/>
          </a:bodyPr>
          <a:lstStyle/>
          <a:p>
            <a:pPr algn="ctr"/>
            <a:r>
              <a:rPr lang="en-US">
                <a:solidFill>
                  <a:srgbClr val="FFFFFF"/>
                </a:solidFill>
              </a:rPr>
              <a:t>Connections TO Chemistry </a:t>
            </a:r>
          </a:p>
        </p:txBody>
      </p:sp>
      <mc:AlternateContent xmlns:mc="http://schemas.openxmlformats.org/markup-compatibility/2006">
        <mc:Choice xmlns:p14="http://schemas.microsoft.com/office/powerpoint/2010/main" Requires="p14">
          <p:contentPart p14:bwMode="auto" r:id="rId2">
            <p14:nvContentPartPr>
              <p14:cNvPr id="25" name="Ink 2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p:pic>
            <p:nvPicPr>
              <p:cNvPr id="25" name="Ink 2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4868832"/>
                <a:ext cx="36000" cy="32709"/>
              </a:xfrm>
              <a:prstGeom prst="rect">
                <a:avLst/>
              </a:prstGeom>
            </p:spPr>
          </p:pic>
        </mc:Fallback>
      </mc:AlternateContent>
      <p:sp>
        <p:nvSpPr>
          <p:cNvPr id="5" name="Content Placeholder 4">
            <a:extLst>
              <a:ext uri="{FF2B5EF4-FFF2-40B4-BE49-F238E27FC236}">
                <a16:creationId xmlns:a16="http://schemas.microsoft.com/office/drawing/2014/main" id="{1B2C1F7C-B84E-4815-88B6-DAB57AECE915}"/>
              </a:ext>
            </a:extLst>
          </p:cNvPr>
          <p:cNvSpPr>
            <a:spLocks noGrp="1"/>
          </p:cNvSpPr>
          <p:nvPr>
            <p:ph type="body" sz="half" idx="2"/>
          </p:nvPr>
        </p:nvSpPr>
        <p:spPr>
          <a:xfrm>
            <a:off x="6138332" y="3429001"/>
            <a:ext cx="5452872" cy="3104980"/>
          </a:xfrm>
        </p:spPr>
        <p:txBody>
          <a:bodyPr vert="horz" lIns="91440" tIns="45720" rIns="91440" bIns="45720" rtlCol="0" anchor="t">
            <a:normAutofit/>
          </a:bodyPr>
          <a:lstStyle/>
          <a:p>
            <a:pPr indent="-228600">
              <a:buFont typeface="Arial" panose="020B0604020202020204" pitchFamily="34" charset="0"/>
              <a:buChar char="•"/>
            </a:pPr>
            <a:r>
              <a:rPr lang="en-US" sz="2000">
                <a:ea typeface="+mn-lt"/>
                <a:cs typeface="+mn-lt"/>
              </a:rPr>
              <a:t>Pesticides are used all around our world and are really harmful towards the bee population and our environment. The main group of people using pesticides and insecticides are framers. The die off rate for bees from pesticides is 200-400 bees per day at a normal die off rate, 100 bees per day with a low kill off rate, and 500-900 bees per day at a high kill off rate. There are many different kinds of pestcides that are being used daily and staying on our plants and crops for hours and days killing hundreds of bees. Which is going to affect our food supply hugely in the future, if things keep happening the way they are going.</a:t>
            </a:r>
            <a:endParaRPr lang="en-US" sz="2000" dirty="0"/>
          </a:p>
        </p:txBody>
      </p:sp>
      <p:pic>
        <p:nvPicPr>
          <p:cNvPr id="4" name="Picture 5" descr="A picture containing table, cup, glass, indoor&#10;&#10;Description automatically generated">
            <a:extLst>
              <a:ext uri="{FF2B5EF4-FFF2-40B4-BE49-F238E27FC236}">
                <a16:creationId xmlns:a16="http://schemas.microsoft.com/office/drawing/2014/main" id="{DE267966-58A5-4FB7-B205-C5E410797C72}"/>
              </a:ext>
            </a:extLst>
          </p:cNvPr>
          <p:cNvPicPr>
            <a:picLocks noGrp="1" noChangeAspect="1"/>
          </p:cNvPicPr>
          <p:nvPr>
            <p:ph idx="1"/>
          </p:nvPr>
        </p:nvPicPr>
        <p:blipFill rotWithShape="1">
          <a:blip r:embed="rId4"/>
          <a:srcRect l="31270" r="16071"/>
          <a:stretch/>
        </p:blipFill>
        <p:spPr>
          <a:xfrm>
            <a:off x="6424082" y="643466"/>
            <a:ext cx="4574745" cy="2680041"/>
          </a:xfrm>
          <a:prstGeom prst="rect">
            <a:avLst/>
          </a:prstGeom>
        </p:spPr>
      </p:pic>
    </p:spTree>
    <p:extLst>
      <p:ext uri="{BB962C8B-B14F-4D97-AF65-F5344CB8AC3E}">
        <p14:creationId xmlns:p14="http://schemas.microsoft.com/office/powerpoint/2010/main" val="324097057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1" name="Rectangle 20">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D010E05E-9237-4321-84BB-69C0F2256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999492"/>
            <a:ext cx="4889565" cy="4424065"/>
          </a:xfrm>
          <a:custGeom>
            <a:avLst/>
            <a:gdLst>
              <a:gd name="connsiteX0" fmla="*/ 2612540 w 5531319"/>
              <a:gd name="connsiteY0" fmla="*/ 836 h 4424065"/>
              <a:gd name="connsiteX1" fmla="*/ 2946310 w 5531319"/>
              <a:gd name="connsiteY1" fmla="*/ 35548 h 4424065"/>
              <a:gd name="connsiteX2" fmla="*/ 3961099 w 5531319"/>
              <a:gd name="connsiteY2" fmla="*/ 303581 h 4424065"/>
              <a:gd name="connsiteX3" fmla="*/ 4854587 w 5531319"/>
              <a:gd name="connsiteY3" fmla="*/ 764502 h 4424065"/>
              <a:gd name="connsiteX4" fmla="*/ 5377812 w 5531319"/>
              <a:gd name="connsiteY4" fmla="*/ 1339732 h 4424065"/>
              <a:gd name="connsiteX5" fmla="*/ 5526197 w 5531319"/>
              <a:gd name="connsiteY5" fmla="*/ 1825829 h 4424065"/>
              <a:gd name="connsiteX6" fmla="*/ 5510557 w 5531319"/>
              <a:gd name="connsiteY6" fmla="*/ 2199398 h 4424065"/>
              <a:gd name="connsiteX7" fmla="*/ 5509795 w 5531319"/>
              <a:gd name="connsiteY7" fmla="*/ 2402839 h 4424065"/>
              <a:gd name="connsiteX8" fmla="*/ 5323519 w 5531319"/>
              <a:gd name="connsiteY8" fmla="*/ 3144890 h 4424065"/>
              <a:gd name="connsiteX9" fmla="*/ 4853061 w 5531319"/>
              <a:gd name="connsiteY9" fmla="*/ 3612932 h 4424065"/>
              <a:gd name="connsiteX10" fmla="*/ 4316358 w 5531319"/>
              <a:gd name="connsiteY10" fmla="*/ 3982940 h 4424065"/>
              <a:gd name="connsiteX11" fmla="*/ 3352556 w 5531319"/>
              <a:gd name="connsiteY11" fmla="*/ 4386771 h 4424065"/>
              <a:gd name="connsiteX12" fmla="*/ 2770206 w 5531319"/>
              <a:gd name="connsiteY12" fmla="*/ 4412201 h 4424065"/>
              <a:gd name="connsiteX13" fmla="*/ 2514888 w 5531319"/>
              <a:gd name="connsiteY13" fmla="*/ 4393637 h 4424065"/>
              <a:gd name="connsiteX14" fmla="*/ 1903166 w 5531319"/>
              <a:gd name="connsiteY14" fmla="*/ 4263562 h 4424065"/>
              <a:gd name="connsiteX15" fmla="*/ 948392 w 5531319"/>
              <a:gd name="connsiteY15" fmla="*/ 3794249 h 4424065"/>
              <a:gd name="connsiteX16" fmla="*/ 223633 w 5531319"/>
              <a:gd name="connsiteY16" fmla="*/ 2975526 h 4424065"/>
              <a:gd name="connsiteX17" fmla="*/ 39519 w 5531319"/>
              <a:gd name="connsiteY17" fmla="*/ 2401695 h 4424065"/>
              <a:gd name="connsiteX18" fmla="*/ 16251 w 5531319"/>
              <a:gd name="connsiteY18" fmla="*/ 2300991 h 4424065"/>
              <a:gd name="connsiteX19" fmla="*/ 11800 w 5531319"/>
              <a:gd name="connsiteY19" fmla="*/ 2053556 h 4424065"/>
              <a:gd name="connsiteX20" fmla="*/ 812849 w 5531319"/>
              <a:gd name="connsiteY20" fmla="*/ 651084 h 4424065"/>
              <a:gd name="connsiteX21" fmla="*/ 2066809 w 5531319"/>
              <a:gd name="connsiteY21" fmla="*/ 52586 h 4424065"/>
              <a:gd name="connsiteX22" fmla="*/ 2332045 w 5531319"/>
              <a:gd name="connsiteY22" fmla="*/ 14441 h 4424065"/>
              <a:gd name="connsiteX23" fmla="*/ 2612540 w 5531319"/>
              <a:gd name="connsiteY23" fmla="*/ 836 h 4424065"/>
              <a:gd name="connsiteX24" fmla="*/ 5468597 w 5531319"/>
              <a:gd name="connsiteY24" fmla="*/ 2088522 h 4424065"/>
              <a:gd name="connsiteX25" fmla="*/ 5471140 w 5531319"/>
              <a:gd name="connsiteY25" fmla="*/ 1826083 h 4424065"/>
              <a:gd name="connsiteX26" fmla="*/ 5327079 w 5531319"/>
              <a:gd name="connsiteY26" fmla="*/ 1361348 h 4424065"/>
              <a:gd name="connsiteX27" fmla="*/ 4833353 w 5531319"/>
              <a:gd name="connsiteY27" fmla="*/ 816507 h 4424065"/>
              <a:gd name="connsiteX28" fmla="*/ 4063456 w 5531319"/>
              <a:gd name="connsiteY28" fmla="*/ 400724 h 4424065"/>
              <a:gd name="connsiteX29" fmla="*/ 3972543 w 5531319"/>
              <a:gd name="connsiteY29" fmla="*/ 365631 h 4424065"/>
              <a:gd name="connsiteX30" fmla="*/ 3885571 w 5531319"/>
              <a:gd name="connsiteY30" fmla="*/ 334733 h 4424065"/>
              <a:gd name="connsiteX31" fmla="*/ 4355012 w 5531319"/>
              <a:gd name="connsiteY31" fmla="*/ 579880 h 4424065"/>
              <a:gd name="connsiteX32" fmla="*/ 5144618 w 5531319"/>
              <a:gd name="connsiteY32" fmla="*/ 1290779 h 4424065"/>
              <a:gd name="connsiteX33" fmla="*/ 5468597 w 5531319"/>
              <a:gd name="connsiteY33" fmla="*/ 2088522 h 4424065"/>
              <a:gd name="connsiteX34" fmla="*/ 2219771 w 5531319"/>
              <a:gd name="connsiteY34" fmla="*/ 85645 h 4424065"/>
              <a:gd name="connsiteX35" fmla="*/ 2181626 w 5531319"/>
              <a:gd name="connsiteY35" fmla="*/ 89333 h 4424065"/>
              <a:gd name="connsiteX36" fmla="*/ 1462971 w 5531319"/>
              <a:gd name="connsiteY36" fmla="*/ 303073 h 4424065"/>
              <a:gd name="connsiteX37" fmla="*/ 308697 w 5531319"/>
              <a:gd name="connsiteY37" fmla="*/ 1338461 h 4424065"/>
              <a:gd name="connsiteX38" fmla="*/ 65839 w 5531319"/>
              <a:gd name="connsiteY38" fmla="*/ 2064364 h 4424065"/>
              <a:gd name="connsiteX39" fmla="*/ 82114 w 5531319"/>
              <a:gd name="connsiteY39" fmla="*/ 2022150 h 4424065"/>
              <a:gd name="connsiteX40" fmla="*/ 423260 w 5531319"/>
              <a:gd name="connsiteY40" fmla="*/ 1282260 h 4424065"/>
              <a:gd name="connsiteX41" fmla="*/ 1231811 w 5531319"/>
              <a:gd name="connsiteY41" fmla="*/ 454001 h 4424065"/>
              <a:gd name="connsiteX42" fmla="*/ 2219771 w 5531319"/>
              <a:gd name="connsiteY42" fmla="*/ 85645 h 4424065"/>
              <a:gd name="connsiteX43" fmla="*/ 2855524 w 5531319"/>
              <a:gd name="connsiteY43" fmla="*/ 4364392 h 4424065"/>
              <a:gd name="connsiteX44" fmla="*/ 4292327 w 5531319"/>
              <a:gd name="connsiteY44" fmla="*/ 3931444 h 4424065"/>
              <a:gd name="connsiteX45" fmla="*/ 2855652 w 5531319"/>
              <a:gd name="connsiteY45" fmla="*/ 4364392 h 4424065"/>
              <a:gd name="connsiteX46" fmla="*/ 3869805 w 5531319"/>
              <a:gd name="connsiteY46" fmla="*/ 330156 h 4424065"/>
              <a:gd name="connsiteX47" fmla="*/ 3865736 w 5531319"/>
              <a:gd name="connsiteY47" fmla="*/ 329520 h 4424065"/>
              <a:gd name="connsiteX48" fmla="*/ 3866499 w 5531319"/>
              <a:gd name="connsiteY48" fmla="*/ 330537 h 4424065"/>
              <a:gd name="connsiteX49" fmla="*/ 4302117 w 5531319"/>
              <a:gd name="connsiteY49" fmla="*/ 3923561 h 4424065"/>
              <a:gd name="connsiteX50" fmla="*/ 4301101 w 5531319"/>
              <a:gd name="connsiteY50" fmla="*/ 3924959 h 4424065"/>
              <a:gd name="connsiteX51" fmla="*/ 4302880 w 5531319"/>
              <a:gd name="connsiteY51" fmla="*/ 3924959 h 44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1319" h="4424065">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FFF865"/>
          </a:solidFill>
          <a:ln w="1270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9BA6747-D2CE-486B-A3B4-E3855884CEC5}"/>
              </a:ext>
            </a:extLst>
          </p:cNvPr>
          <p:cNvSpPr>
            <a:spLocks noGrp="1"/>
          </p:cNvSpPr>
          <p:nvPr>
            <p:ph type="title"/>
          </p:nvPr>
        </p:nvSpPr>
        <p:spPr>
          <a:xfrm>
            <a:off x="1039163" y="1762169"/>
            <a:ext cx="4073110" cy="3122092"/>
          </a:xfrm>
        </p:spPr>
        <p:txBody>
          <a:bodyPr vert="horz" lIns="91440" tIns="45720" rIns="91440" bIns="45720" rtlCol="0" anchor="ctr">
            <a:normAutofit/>
          </a:bodyPr>
          <a:lstStyle/>
          <a:p>
            <a:pPr algn="ctr"/>
            <a:r>
              <a:rPr lang="en-US">
                <a:solidFill>
                  <a:srgbClr val="FFFFFF"/>
                </a:solidFill>
              </a:rPr>
              <a:t>Connections To physics </a:t>
            </a:r>
          </a:p>
        </p:txBody>
      </p:sp>
      <mc:AlternateContent xmlns:mc="http://schemas.openxmlformats.org/markup-compatibility/2006">
        <mc:Choice xmlns:p14="http://schemas.microsoft.com/office/powerpoint/2010/main" Requires="p14">
          <p:contentPart p14:bwMode="auto" r:id="rId2">
            <p14:nvContentPartPr>
              <p14:cNvPr id="25" name="Ink 2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p:pic>
            <p:nvPicPr>
              <p:cNvPr id="25" name="Ink 2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4868832"/>
                <a:ext cx="36000" cy="32709"/>
              </a:xfrm>
              <a:prstGeom prst="rect">
                <a:avLst/>
              </a:prstGeom>
            </p:spPr>
          </p:pic>
        </mc:Fallback>
      </mc:AlternateContent>
      <p:sp>
        <p:nvSpPr>
          <p:cNvPr id="4" name="Content Placeholder 3">
            <a:extLst>
              <a:ext uri="{FF2B5EF4-FFF2-40B4-BE49-F238E27FC236}">
                <a16:creationId xmlns:a16="http://schemas.microsoft.com/office/drawing/2014/main" id="{88FA78F9-9966-488B-B1BD-143020E84CF4}"/>
              </a:ext>
            </a:extLst>
          </p:cNvPr>
          <p:cNvSpPr>
            <a:spLocks noGrp="1"/>
          </p:cNvSpPr>
          <p:nvPr>
            <p:ph type="body" sz="half" idx="2"/>
          </p:nvPr>
        </p:nvSpPr>
        <p:spPr>
          <a:xfrm>
            <a:off x="6095999" y="4572001"/>
            <a:ext cx="5452872" cy="2110147"/>
          </a:xfrm>
        </p:spPr>
        <p:txBody>
          <a:bodyPr vert="horz" lIns="91440" tIns="45720" rIns="91440" bIns="45720" rtlCol="0" anchor="t">
            <a:normAutofit/>
          </a:bodyPr>
          <a:lstStyle/>
          <a:p>
            <a:r>
              <a:rPr lang="en-US" sz="2000" dirty="0"/>
              <a:t>All honeybees go from flower to flower in search of nectar, often traveling miles away from their hive just to find food. Now how do they navigate where to get back home or where to find the nectar? Wel honeybees, birds, and as well as other insects and animals, use physics of the sunlight and the sky to navigate where to get home or find their food.</a:t>
            </a: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pic>
        <p:nvPicPr>
          <p:cNvPr id="5" name="Picture 5">
            <a:extLst>
              <a:ext uri="{FF2B5EF4-FFF2-40B4-BE49-F238E27FC236}">
                <a16:creationId xmlns:a16="http://schemas.microsoft.com/office/drawing/2014/main" id="{7B43546D-4F17-46F9-AEFB-A7C0CAF0A949}"/>
              </a:ext>
            </a:extLst>
          </p:cNvPr>
          <p:cNvPicPr>
            <a:picLocks noGrp="1" noChangeAspect="1"/>
          </p:cNvPicPr>
          <p:nvPr>
            <p:ph idx="1"/>
          </p:nvPr>
        </p:nvPicPr>
        <p:blipFill rotWithShape="1">
          <a:blip r:embed="rId4"/>
          <a:srcRect l="21305" r="22525"/>
          <a:stretch/>
        </p:blipFill>
        <p:spPr>
          <a:xfrm>
            <a:off x="6095999" y="643466"/>
            <a:ext cx="3601105" cy="3590207"/>
          </a:xfrm>
          <a:prstGeom prst="rect">
            <a:avLst/>
          </a:prstGeom>
        </p:spPr>
      </p:pic>
    </p:spTree>
    <p:extLst>
      <p:ext uri="{BB962C8B-B14F-4D97-AF65-F5344CB8AC3E}">
        <p14:creationId xmlns:p14="http://schemas.microsoft.com/office/powerpoint/2010/main" val="246799198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010E05E-9237-4321-84BB-69C0F2256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999492"/>
            <a:ext cx="4889565" cy="4424065"/>
          </a:xfrm>
          <a:custGeom>
            <a:avLst/>
            <a:gdLst>
              <a:gd name="connsiteX0" fmla="*/ 2612540 w 5531319"/>
              <a:gd name="connsiteY0" fmla="*/ 836 h 4424065"/>
              <a:gd name="connsiteX1" fmla="*/ 2946310 w 5531319"/>
              <a:gd name="connsiteY1" fmla="*/ 35548 h 4424065"/>
              <a:gd name="connsiteX2" fmla="*/ 3961099 w 5531319"/>
              <a:gd name="connsiteY2" fmla="*/ 303581 h 4424065"/>
              <a:gd name="connsiteX3" fmla="*/ 4854587 w 5531319"/>
              <a:gd name="connsiteY3" fmla="*/ 764502 h 4424065"/>
              <a:gd name="connsiteX4" fmla="*/ 5377812 w 5531319"/>
              <a:gd name="connsiteY4" fmla="*/ 1339732 h 4424065"/>
              <a:gd name="connsiteX5" fmla="*/ 5526197 w 5531319"/>
              <a:gd name="connsiteY5" fmla="*/ 1825829 h 4424065"/>
              <a:gd name="connsiteX6" fmla="*/ 5510557 w 5531319"/>
              <a:gd name="connsiteY6" fmla="*/ 2199398 h 4424065"/>
              <a:gd name="connsiteX7" fmla="*/ 5509795 w 5531319"/>
              <a:gd name="connsiteY7" fmla="*/ 2402839 h 4424065"/>
              <a:gd name="connsiteX8" fmla="*/ 5323519 w 5531319"/>
              <a:gd name="connsiteY8" fmla="*/ 3144890 h 4424065"/>
              <a:gd name="connsiteX9" fmla="*/ 4853061 w 5531319"/>
              <a:gd name="connsiteY9" fmla="*/ 3612932 h 4424065"/>
              <a:gd name="connsiteX10" fmla="*/ 4316358 w 5531319"/>
              <a:gd name="connsiteY10" fmla="*/ 3982940 h 4424065"/>
              <a:gd name="connsiteX11" fmla="*/ 3352556 w 5531319"/>
              <a:gd name="connsiteY11" fmla="*/ 4386771 h 4424065"/>
              <a:gd name="connsiteX12" fmla="*/ 2770206 w 5531319"/>
              <a:gd name="connsiteY12" fmla="*/ 4412201 h 4424065"/>
              <a:gd name="connsiteX13" fmla="*/ 2514888 w 5531319"/>
              <a:gd name="connsiteY13" fmla="*/ 4393637 h 4424065"/>
              <a:gd name="connsiteX14" fmla="*/ 1903166 w 5531319"/>
              <a:gd name="connsiteY14" fmla="*/ 4263562 h 4424065"/>
              <a:gd name="connsiteX15" fmla="*/ 948392 w 5531319"/>
              <a:gd name="connsiteY15" fmla="*/ 3794249 h 4424065"/>
              <a:gd name="connsiteX16" fmla="*/ 223633 w 5531319"/>
              <a:gd name="connsiteY16" fmla="*/ 2975526 h 4424065"/>
              <a:gd name="connsiteX17" fmla="*/ 39519 w 5531319"/>
              <a:gd name="connsiteY17" fmla="*/ 2401695 h 4424065"/>
              <a:gd name="connsiteX18" fmla="*/ 16251 w 5531319"/>
              <a:gd name="connsiteY18" fmla="*/ 2300991 h 4424065"/>
              <a:gd name="connsiteX19" fmla="*/ 11800 w 5531319"/>
              <a:gd name="connsiteY19" fmla="*/ 2053556 h 4424065"/>
              <a:gd name="connsiteX20" fmla="*/ 812849 w 5531319"/>
              <a:gd name="connsiteY20" fmla="*/ 651084 h 4424065"/>
              <a:gd name="connsiteX21" fmla="*/ 2066809 w 5531319"/>
              <a:gd name="connsiteY21" fmla="*/ 52586 h 4424065"/>
              <a:gd name="connsiteX22" fmla="*/ 2332045 w 5531319"/>
              <a:gd name="connsiteY22" fmla="*/ 14441 h 4424065"/>
              <a:gd name="connsiteX23" fmla="*/ 2612540 w 5531319"/>
              <a:gd name="connsiteY23" fmla="*/ 836 h 4424065"/>
              <a:gd name="connsiteX24" fmla="*/ 5468597 w 5531319"/>
              <a:gd name="connsiteY24" fmla="*/ 2088522 h 4424065"/>
              <a:gd name="connsiteX25" fmla="*/ 5471140 w 5531319"/>
              <a:gd name="connsiteY25" fmla="*/ 1826083 h 4424065"/>
              <a:gd name="connsiteX26" fmla="*/ 5327079 w 5531319"/>
              <a:gd name="connsiteY26" fmla="*/ 1361348 h 4424065"/>
              <a:gd name="connsiteX27" fmla="*/ 4833353 w 5531319"/>
              <a:gd name="connsiteY27" fmla="*/ 816507 h 4424065"/>
              <a:gd name="connsiteX28" fmla="*/ 4063456 w 5531319"/>
              <a:gd name="connsiteY28" fmla="*/ 400724 h 4424065"/>
              <a:gd name="connsiteX29" fmla="*/ 3972543 w 5531319"/>
              <a:gd name="connsiteY29" fmla="*/ 365631 h 4424065"/>
              <a:gd name="connsiteX30" fmla="*/ 3885571 w 5531319"/>
              <a:gd name="connsiteY30" fmla="*/ 334733 h 4424065"/>
              <a:gd name="connsiteX31" fmla="*/ 4355012 w 5531319"/>
              <a:gd name="connsiteY31" fmla="*/ 579880 h 4424065"/>
              <a:gd name="connsiteX32" fmla="*/ 5144618 w 5531319"/>
              <a:gd name="connsiteY32" fmla="*/ 1290779 h 4424065"/>
              <a:gd name="connsiteX33" fmla="*/ 5468597 w 5531319"/>
              <a:gd name="connsiteY33" fmla="*/ 2088522 h 4424065"/>
              <a:gd name="connsiteX34" fmla="*/ 2219771 w 5531319"/>
              <a:gd name="connsiteY34" fmla="*/ 85645 h 4424065"/>
              <a:gd name="connsiteX35" fmla="*/ 2181626 w 5531319"/>
              <a:gd name="connsiteY35" fmla="*/ 89333 h 4424065"/>
              <a:gd name="connsiteX36" fmla="*/ 1462971 w 5531319"/>
              <a:gd name="connsiteY36" fmla="*/ 303073 h 4424065"/>
              <a:gd name="connsiteX37" fmla="*/ 308697 w 5531319"/>
              <a:gd name="connsiteY37" fmla="*/ 1338461 h 4424065"/>
              <a:gd name="connsiteX38" fmla="*/ 65839 w 5531319"/>
              <a:gd name="connsiteY38" fmla="*/ 2064364 h 4424065"/>
              <a:gd name="connsiteX39" fmla="*/ 82114 w 5531319"/>
              <a:gd name="connsiteY39" fmla="*/ 2022150 h 4424065"/>
              <a:gd name="connsiteX40" fmla="*/ 423260 w 5531319"/>
              <a:gd name="connsiteY40" fmla="*/ 1282260 h 4424065"/>
              <a:gd name="connsiteX41" fmla="*/ 1231811 w 5531319"/>
              <a:gd name="connsiteY41" fmla="*/ 454001 h 4424065"/>
              <a:gd name="connsiteX42" fmla="*/ 2219771 w 5531319"/>
              <a:gd name="connsiteY42" fmla="*/ 85645 h 4424065"/>
              <a:gd name="connsiteX43" fmla="*/ 2855524 w 5531319"/>
              <a:gd name="connsiteY43" fmla="*/ 4364392 h 4424065"/>
              <a:gd name="connsiteX44" fmla="*/ 4292327 w 5531319"/>
              <a:gd name="connsiteY44" fmla="*/ 3931444 h 4424065"/>
              <a:gd name="connsiteX45" fmla="*/ 2855652 w 5531319"/>
              <a:gd name="connsiteY45" fmla="*/ 4364392 h 4424065"/>
              <a:gd name="connsiteX46" fmla="*/ 3869805 w 5531319"/>
              <a:gd name="connsiteY46" fmla="*/ 330156 h 4424065"/>
              <a:gd name="connsiteX47" fmla="*/ 3865736 w 5531319"/>
              <a:gd name="connsiteY47" fmla="*/ 329520 h 4424065"/>
              <a:gd name="connsiteX48" fmla="*/ 3866499 w 5531319"/>
              <a:gd name="connsiteY48" fmla="*/ 330537 h 4424065"/>
              <a:gd name="connsiteX49" fmla="*/ 4302117 w 5531319"/>
              <a:gd name="connsiteY49" fmla="*/ 3923561 h 4424065"/>
              <a:gd name="connsiteX50" fmla="*/ 4301101 w 5531319"/>
              <a:gd name="connsiteY50" fmla="*/ 3924959 h 4424065"/>
              <a:gd name="connsiteX51" fmla="*/ 4302880 w 5531319"/>
              <a:gd name="connsiteY51" fmla="*/ 3924959 h 44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1319" h="4424065">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6B40C4"/>
          </a:solidFill>
          <a:ln w="1270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C6C53C33-1E9A-4F8D-9DB8-E8625A6B6A6D}"/>
              </a:ext>
            </a:extLst>
          </p:cNvPr>
          <p:cNvSpPr>
            <a:spLocks noGrp="1"/>
          </p:cNvSpPr>
          <p:nvPr>
            <p:ph type="title"/>
          </p:nvPr>
        </p:nvSpPr>
        <p:spPr>
          <a:xfrm>
            <a:off x="1039163" y="1762169"/>
            <a:ext cx="4073110" cy="3122092"/>
          </a:xfrm>
        </p:spPr>
        <p:txBody>
          <a:bodyPr vert="horz" lIns="91440" tIns="45720" rIns="91440" bIns="45720" rtlCol="0" anchor="ctr">
            <a:normAutofit/>
          </a:bodyPr>
          <a:lstStyle/>
          <a:p>
            <a:pPr algn="ctr"/>
            <a:r>
              <a:rPr lang="en-US">
                <a:solidFill>
                  <a:srgbClr val="FFFFFF"/>
                </a:solidFill>
              </a:rPr>
              <a:t>Connections to Earth And Space </a:t>
            </a:r>
          </a:p>
        </p:txBody>
      </p:sp>
      <mc:AlternateContent xmlns:mc="http://schemas.openxmlformats.org/markup-compatibility/2006">
        <mc:Choice xmlns:p14="http://schemas.microsoft.com/office/powerpoint/2010/main" Requires="p14">
          <p:contentPart p14:bwMode="auto" r:id="rId2">
            <p14:nvContentPartPr>
              <p14:cNvPr id="16" name="Ink 15">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p:pic>
            <p:nvPicPr>
              <p:cNvPr id="16" name="Ink 15">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4868832"/>
                <a:ext cx="36000" cy="32709"/>
              </a:xfrm>
              <a:prstGeom prst="rect">
                <a:avLst/>
              </a:prstGeom>
            </p:spPr>
          </p:pic>
        </mc:Fallback>
      </mc:AlternateContent>
      <p:sp>
        <p:nvSpPr>
          <p:cNvPr id="4" name="Content Placeholder 3">
            <a:extLst>
              <a:ext uri="{FF2B5EF4-FFF2-40B4-BE49-F238E27FC236}">
                <a16:creationId xmlns:a16="http://schemas.microsoft.com/office/drawing/2014/main" id="{8C16E0C6-E2F8-4739-BF65-46AF1F262666}"/>
              </a:ext>
            </a:extLst>
          </p:cNvPr>
          <p:cNvSpPr>
            <a:spLocks noGrp="1"/>
          </p:cNvSpPr>
          <p:nvPr>
            <p:ph type="body" sz="half" idx="2"/>
          </p:nvPr>
        </p:nvSpPr>
        <p:spPr>
          <a:xfrm>
            <a:off x="6095999" y="4572001"/>
            <a:ext cx="5452872" cy="1655064"/>
          </a:xfrm>
        </p:spPr>
        <p:txBody>
          <a:bodyPr vert="horz" lIns="91440" tIns="45720" rIns="91440" bIns="45720" rtlCol="0" anchor="t">
            <a:normAutofit lnSpcReduction="10000"/>
          </a:bodyPr>
          <a:lstStyle/>
          <a:p>
            <a:r>
              <a:rPr lang="en-US" sz="2000" dirty="0"/>
              <a:t>When the bees were taken into space avoided flying. The would rather grab onto the inner walls of their little box in the space craft. After a period of time they would lose grip and floated helplessly around the space craft. When the bees were in space the feeders used tubes with a wicking material that was covered in syrup inside during the </a:t>
            </a:r>
            <a:r>
              <a:rPr lang="en-US" sz="2000"/>
              <a:t>space mission's </a:t>
            </a:r>
          </a:p>
          <a:p>
            <a:pPr indent="-228600">
              <a:buFont typeface="Arial" panose="020B0604020202020204" pitchFamily="34" charset="0"/>
              <a:buChar char="•"/>
            </a:pPr>
            <a:endParaRPr lang="en-US" sz="2000" dirty="0"/>
          </a:p>
        </p:txBody>
      </p:sp>
      <p:pic>
        <p:nvPicPr>
          <p:cNvPr id="5" name="Picture 5">
            <a:extLst>
              <a:ext uri="{FF2B5EF4-FFF2-40B4-BE49-F238E27FC236}">
                <a16:creationId xmlns:a16="http://schemas.microsoft.com/office/drawing/2014/main" id="{DBC80318-8D9D-4180-AEBB-BCFA5EACAEBE}"/>
              </a:ext>
            </a:extLst>
          </p:cNvPr>
          <p:cNvPicPr>
            <a:picLocks noGrp="1" noChangeAspect="1"/>
          </p:cNvPicPr>
          <p:nvPr>
            <p:ph idx="1"/>
          </p:nvPr>
        </p:nvPicPr>
        <p:blipFill>
          <a:blip r:embed="rId4"/>
          <a:stretch>
            <a:fillRect/>
          </a:stretch>
        </p:blipFill>
        <p:spPr>
          <a:xfrm>
            <a:off x="6095999" y="643466"/>
            <a:ext cx="5378587" cy="3590207"/>
          </a:xfrm>
          <a:prstGeom prst="rect">
            <a:avLst/>
          </a:prstGeom>
        </p:spPr>
      </p:pic>
    </p:spTree>
    <p:extLst>
      <p:ext uri="{BB962C8B-B14F-4D97-AF65-F5344CB8AC3E}">
        <p14:creationId xmlns:p14="http://schemas.microsoft.com/office/powerpoint/2010/main" val="32481668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47" name="Rectangle 46">
            <a:extLst>
              <a:ext uri="{FF2B5EF4-FFF2-40B4-BE49-F238E27FC236}">
                <a16:creationId xmlns:a16="http://schemas.microsoft.com/office/drawing/2014/main" id="{B3094BCC-083B-4398-B294-86A1D8B28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3A0774-1440-4A15-A54E-3B6A83D8427A}"/>
              </a:ext>
            </a:extLst>
          </p:cNvPr>
          <p:cNvSpPr>
            <a:spLocks noGrp="1"/>
          </p:cNvSpPr>
          <p:nvPr>
            <p:ph type="title"/>
          </p:nvPr>
        </p:nvSpPr>
        <p:spPr>
          <a:xfrm>
            <a:off x="640080" y="4553712"/>
            <a:ext cx="10908792" cy="1069848"/>
          </a:xfrm>
        </p:spPr>
        <p:txBody>
          <a:bodyPr vert="horz" lIns="91440" tIns="45720" rIns="91440" bIns="45720" rtlCol="0" anchor="ctr">
            <a:normAutofit/>
          </a:bodyPr>
          <a:lstStyle/>
          <a:p>
            <a:pPr algn="ctr"/>
            <a:r>
              <a:rPr lang="en-US"/>
              <a:t>Goal </a:t>
            </a:r>
          </a:p>
        </p:txBody>
      </p:sp>
      <p:sp>
        <p:nvSpPr>
          <p:cNvPr id="4" name="Text Placeholder 3">
            <a:extLst>
              <a:ext uri="{FF2B5EF4-FFF2-40B4-BE49-F238E27FC236}">
                <a16:creationId xmlns:a16="http://schemas.microsoft.com/office/drawing/2014/main" id="{7058C5E4-7E3C-4972-A5F3-9EB079D29966}"/>
              </a:ext>
            </a:extLst>
          </p:cNvPr>
          <p:cNvSpPr>
            <a:spLocks noGrp="1"/>
          </p:cNvSpPr>
          <p:nvPr>
            <p:ph type="body" sz="half" idx="2"/>
          </p:nvPr>
        </p:nvSpPr>
        <p:spPr>
          <a:xfrm>
            <a:off x="640080" y="5669280"/>
            <a:ext cx="10908792" cy="548640"/>
          </a:xfrm>
        </p:spPr>
        <p:txBody>
          <a:bodyPr vert="horz" lIns="91440" tIns="45720" rIns="91440" bIns="45720" rtlCol="0" anchor="ctr">
            <a:normAutofit/>
          </a:bodyPr>
          <a:lstStyle/>
          <a:p>
            <a:pPr algn="ctr"/>
            <a:r>
              <a:rPr lang="en-US" sz="2400"/>
              <a:t>Use existing power source (solar panels) as a safe habitat for bees. </a:t>
            </a:r>
          </a:p>
        </p:txBody>
      </p:sp>
      <p:pic>
        <p:nvPicPr>
          <p:cNvPr id="5" name="Picture 5" descr="A picture containing outdoor, wooden&#10;&#10;Description automatically generated">
            <a:extLst>
              <a:ext uri="{FF2B5EF4-FFF2-40B4-BE49-F238E27FC236}">
                <a16:creationId xmlns:a16="http://schemas.microsoft.com/office/drawing/2014/main" id="{4510441F-CDA3-492F-8A9C-655115C8C0C4}"/>
              </a:ext>
            </a:extLst>
          </p:cNvPr>
          <p:cNvPicPr>
            <a:picLocks noGrp="1" noChangeAspect="1"/>
          </p:cNvPicPr>
          <p:nvPr>
            <p:ph idx="1"/>
          </p:nvPr>
        </p:nvPicPr>
        <p:blipFill rotWithShape="1">
          <a:blip r:embed="rId2"/>
          <a:srcRect t="23922" r="-2" b="21978"/>
          <a:stretch/>
        </p:blipFill>
        <p:spPr>
          <a:xfrm>
            <a:off x="640081" y="369220"/>
            <a:ext cx="5365295" cy="3870137"/>
          </a:xfrm>
          <a:custGeom>
            <a:avLst/>
            <a:gdLst/>
            <a:ahLst/>
            <a:cxnLst/>
            <a:rect l="l" t="t" r="r" b="b"/>
            <a:pathLst>
              <a:path w="5365295" h="3870137">
                <a:moveTo>
                  <a:pt x="630394" y="88"/>
                </a:moveTo>
                <a:cubicBezTo>
                  <a:pt x="694916" y="-651"/>
                  <a:pt x="759405" y="3256"/>
                  <a:pt x="823565" y="14026"/>
                </a:cubicBezTo>
                <a:cubicBezTo>
                  <a:pt x="965677" y="37078"/>
                  <a:pt x="1110037" y="43118"/>
                  <a:pt x="1253579" y="32021"/>
                </a:cubicBezTo>
                <a:cubicBezTo>
                  <a:pt x="1395167" y="22301"/>
                  <a:pt x="1537016" y="21644"/>
                  <a:pt x="1678997" y="24402"/>
                </a:cubicBezTo>
                <a:cubicBezTo>
                  <a:pt x="1807056" y="26898"/>
                  <a:pt x="1935246" y="26504"/>
                  <a:pt x="2063305" y="19411"/>
                </a:cubicBezTo>
                <a:cubicBezTo>
                  <a:pt x="2207124" y="11268"/>
                  <a:pt x="2350944" y="4307"/>
                  <a:pt x="2494633" y="20463"/>
                </a:cubicBezTo>
                <a:cubicBezTo>
                  <a:pt x="2619683" y="36013"/>
                  <a:pt x="2745574" y="43775"/>
                  <a:pt x="2871584" y="43709"/>
                </a:cubicBezTo>
                <a:cubicBezTo>
                  <a:pt x="3038652" y="41871"/>
                  <a:pt x="3205324" y="28869"/>
                  <a:pt x="3372130" y="21382"/>
                </a:cubicBezTo>
                <a:cubicBezTo>
                  <a:pt x="3600928" y="11137"/>
                  <a:pt x="3829857" y="2337"/>
                  <a:pt x="4058787" y="18098"/>
                </a:cubicBezTo>
                <a:cubicBezTo>
                  <a:pt x="4217054" y="29525"/>
                  <a:pt x="4375321" y="40033"/>
                  <a:pt x="4534246" y="31233"/>
                </a:cubicBezTo>
                <a:cubicBezTo>
                  <a:pt x="4646411" y="25059"/>
                  <a:pt x="4758709" y="16128"/>
                  <a:pt x="4871138" y="22039"/>
                </a:cubicBezTo>
                <a:lnTo>
                  <a:pt x="5012876" y="26608"/>
                </a:lnTo>
                <a:lnTo>
                  <a:pt x="5012876" y="26747"/>
                </a:lnTo>
                <a:lnTo>
                  <a:pt x="5028853" y="27123"/>
                </a:lnTo>
                <a:lnTo>
                  <a:pt x="5088657" y="29050"/>
                </a:lnTo>
                <a:lnTo>
                  <a:pt x="5114033" y="28660"/>
                </a:lnTo>
                <a:lnTo>
                  <a:pt x="5114033" y="27250"/>
                </a:lnTo>
                <a:lnTo>
                  <a:pt x="5284938" y="21923"/>
                </a:lnTo>
                <a:lnTo>
                  <a:pt x="5358186" y="22130"/>
                </a:lnTo>
                <a:lnTo>
                  <a:pt x="5362767" y="198508"/>
                </a:lnTo>
                <a:cubicBezTo>
                  <a:pt x="5373003" y="379474"/>
                  <a:pt x="5349645" y="559126"/>
                  <a:pt x="5337572" y="739042"/>
                </a:cubicBezTo>
                <a:cubicBezTo>
                  <a:pt x="5329015" y="887933"/>
                  <a:pt x="5329986" y="1037233"/>
                  <a:pt x="5340458" y="1186007"/>
                </a:cubicBezTo>
                <a:cubicBezTo>
                  <a:pt x="5355680" y="1432455"/>
                  <a:pt x="5357780" y="1678904"/>
                  <a:pt x="5349251" y="1925615"/>
                </a:cubicBezTo>
                <a:cubicBezTo>
                  <a:pt x="5345051" y="2048445"/>
                  <a:pt x="5346757" y="2171145"/>
                  <a:pt x="5352007" y="2293844"/>
                </a:cubicBezTo>
                <a:cubicBezTo>
                  <a:pt x="5364211" y="2575199"/>
                  <a:pt x="5350562" y="2856292"/>
                  <a:pt x="5346495" y="3137517"/>
                </a:cubicBezTo>
                <a:cubicBezTo>
                  <a:pt x="5344921" y="3244599"/>
                  <a:pt x="5345182" y="3351683"/>
                  <a:pt x="5351087" y="3458635"/>
                </a:cubicBezTo>
                <a:cubicBezTo>
                  <a:pt x="5357649" y="3579825"/>
                  <a:pt x="5359519" y="3701015"/>
                  <a:pt x="5358813" y="3822205"/>
                </a:cubicBezTo>
                <a:lnTo>
                  <a:pt x="5358074" y="3857001"/>
                </a:lnTo>
                <a:lnTo>
                  <a:pt x="5118462" y="3843392"/>
                </a:lnTo>
                <a:cubicBezTo>
                  <a:pt x="5035866" y="3841379"/>
                  <a:pt x="4953191" y="3842037"/>
                  <a:pt x="4870592" y="3845370"/>
                </a:cubicBezTo>
                <a:cubicBezTo>
                  <a:pt x="4704245" y="3852194"/>
                  <a:pt x="4538043" y="3870828"/>
                  <a:pt x="4371404" y="3855213"/>
                </a:cubicBezTo>
                <a:cubicBezTo>
                  <a:pt x="4084590" y="3828048"/>
                  <a:pt x="3798799" y="3856393"/>
                  <a:pt x="3512714" y="3865448"/>
                </a:cubicBezTo>
                <a:cubicBezTo>
                  <a:pt x="3291553" y="3873720"/>
                  <a:pt x="3069997" y="3867668"/>
                  <a:pt x="2849798" y="3847339"/>
                </a:cubicBezTo>
                <a:cubicBezTo>
                  <a:pt x="2633967" y="3827364"/>
                  <a:pt x="2416331" y="3829390"/>
                  <a:pt x="2201012" y="3853375"/>
                </a:cubicBezTo>
                <a:cubicBezTo>
                  <a:pt x="2104727" y="3861664"/>
                  <a:pt x="2007787" y="3862013"/>
                  <a:pt x="1911432" y="3854425"/>
                </a:cubicBezTo>
                <a:cubicBezTo>
                  <a:pt x="1757959" y="3845281"/>
                  <a:pt x="1603920" y="3847431"/>
                  <a:pt x="1450842" y="3860855"/>
                </a:cubicBezTo>
                <a:cubicBezTo>
                  <a:pt x="1249680" y="3879096"/>
                  <a:pt x="1047937" y="3865973"/>
                  <a:pt x="846628" y="3859280"/>
                </a:cubicBezTo>
                <a:cubicBezTo>
                  <a:pt x="695138" y="3854293"/>
                  <a:pt x="543792" y="3851275"/>
                  <a:pt x="392303" y="3855999"/>
                </a:cubicBezTo>
                <a:lnTo>
                  <a:pt x="32261" y="3854308"/>
                </a:lnTo>
                <a:lnTo>
                  <a:pt x="34911" y="3690584"/>
                </a:lnTo>
                <a:cubicBezTo>
                  <a:pt x="38062" y="3489893"/>
                  <a:pt x="38062" y="3289333"/>
                  <a:pt x="14026" y="3089431"/>
                </a:cubicBezTo>
                <a:cubicBezTo>
                  <a:pt x="-1603" y="2960846"/>
                  <a:pt x="-7514" y="2831212"/>
                  <a:pt x="14026" y="2702890"/>
                </a:cubicBezTo>
                <a:cubicBezTo>
                  <a:pt x="37078" y="2560779"/>
                  <a:pt x="43118" y="2416419"/>
                  <a:pt x="32022" y="2272877"/>
                </a:cubicBezTo>
                <a:cubicBezTo>
                  <a:pt x="22301" y="2131289"/>
                  <a:pt x="21645" y="1989440"/>
                  <a:pt x="24402" y="1847459"/>
                </a:cubicBezTo>
                <a:cubicBezTo>
                  <a:pt x="26898" y="1719400"/>
                  <a:pt x="26504" y="1591210"/>
                  <a:pt x="19411" y="1463151"/>
                </a:cubicBezTo>
                <a:cubicBezTo>
                  <a:pt x="11269" y="1319332"/>
                  <a:pt x="4307" y="1175513"/>
                  <a:pt x="20463" y="1031823"/>
                </a:cubicBezTo>
                <a:cubicBezTo>
                  <a:pt x="36013" y="906773"/>
                  <a:pt x="43775" y="780882"/>
                  <a:pt x="43709" y="654872"/>
                </a:cubicBezTo>
                <a:cubicBezTo>
                  <a:pt x="41871" y="487804"/>
                  <a:pt x="28869" y="321131"/>
                  <a:pt x="21382" y="154326"/>
                </a:cubicBezTo>
                <a:lnTo>
                  <a:pt x="17843" y="47674"/>
                </a:lnTo>
                <a:lnTo>
                  <a:pt x="23680" y="47831"/>
                </a:lnTo>
                <a:lnTo>
                  <a:pt x="124492" y="34674"/>
                </a:lnTo>
                <a:lnTo>
                  <a:pt x="136744" y="34663"/>
                </a:lnTo>
                <a:cubicBezTo>
                  <a:pt x="236958" y="32054"/>
                  <a:pt x="337073" y="26044"/>
                  <a:pt x="437024" y="14026"/>
                </a:cubicBezTo>
                <a:cubicBezTo>
                  <a:pt x="501317" y="6212"/>
                  <a:pt x="565872" y="827"/>
                  <a:pt x="630394" y="88"/>
                </a:cubicBezTo>
                <a:close/>
              </a:path>
            </a:pathLst>
          </a:custGeom>
        </p:spPr>
      </p:pic>
      <p:pic>
        <p:nvPicPr>
          <p:cNvPr id="7" name="Picture 7">
            <a:extLst>
              <a:ext uri="{FF2B5EF4-FFF2-40B4-BE49-F238E27FC236}">
                <a16:creationId xmlns:a16="http://schemas.microsoft.com/office/drawing/2014/main" id="{22467034-95A2-4F32-97E0-28C51B809F52}"/>
              </a:ext>
            </a:extLst>
          </p:cNvPr>
          <p:cNvPicPr>
            <a:picLocks noChangeAspect="1"/>
          </p:cNvPicPr>
          <p:nvPr/>
        </p:nvPicPr>
        <p:blipFill rotWithShape="1">
          <a:blip r:embed="rId3"/>
          <a:srcRect l="33631" r="16115" b="1"/>
          <a:stretch/>
        </p:blipFill>
        <p:spPr>
          <a:xfrm>
            <a:off x="6183576" y="369218"/>
            <a:ext cx="5365295" cy="3870137"/>
          </a:xfrm>
          <a:custGeom>
            <a:avLst/>
            <a:gdLst/>
            <a:ahLst/>
            <a:cxnLst/>
            <a:rect l="l" t="t" r="r" b="b"/>
            <a:pathLst>
              <a:path w="5365295" h="3870137">
                <a:moveTo>
                  <a:pt x="4216506" y="720"/>
                </a:moveTo>
                <a:cubicBezTo>
                  <a:pt x="4317251" y="2558"/>
                  <a:pt x="4418014" y="7511"/>
                  <a:pt x="4518668" y="10858"/>
                </a:cubicBezTo>
                <a:cubicBezTo>
                  <a:pt x="4670159" y="15845"/>
                  <a:pt x="4821504" y="18863"/>
                  <a:pt x="4972994" y="14139"/>
                </a:cubicBezTo>
                <a:lnTo>
                  <a:pt x="5333035" y="15830"/>
                </a:lnTo>
                <a:lnTo>
                  <a:pt x="5330386" y="179554"/>
                </a:lnTo>
                <a:cubicBezTo>
                  <a:pt x="5327234" y="380245"/>
                  <a:pt x="5327234" y="580805"/>
                  <a:pt x="5351270" y="780707"/>
                </a:cubicBezTo>
                <a:cubicBezTo>
                  <a:pt x="5366899" y="909292"/>
                  <a:pt x="5372810" y="1038926"/>
                  <a:pt x="5351270" y="1167248"/>
                </a:cubicBezTo>
                <a:cubicBezTo>
                  <a:pt x="5328218" y="1309360"/>
                  <a:pt x="5322178" y="1453719"/>
                  <a:pt x="5333275" y="1597262"/>
                </a:cubicBezTo>
                <a:cubicBezTo>
                  <a:pt x="5342995" y="1738849"/>
                  <a:pt x="5343652" y="1880698"/>
                  <a:pt x="5340894" y="2022680"/>
                </a:cubicBezTo>
                <a:cubicBezTo>
                  <a:pt x="5338398" y="2150738"/>
                  <a:pt x="5338792" y="2278928"/>
                  <a:pt x="5345885" y="2406987"/>
                </a:cubicBezTo>
                <a:cubicBezTo>
                  <a:pt x="5354028" y="2550806"/>
                  <a:pt x="5360989" y="2694626"/>
                  <a:pt x="5344833" y="2838315"/>
                </a:cubicBezTo>
                <a:cubicBezTo>
                  <a:pt x="5329283" y="2963365"/>
                  <a:pt x="5321521" y="3089257"/>
                  <a:pt x="5321587" y="3215266"/>
                </a:cubicBezTo>
                <a:cubicBezTo>
                  <a:pt x="5323425" y="3382334"/>
                  <a:pt x="5336427" y="3549007"/>
                  <a:pt x="5343914" y="3715812"/>
                </a:cubicBezTo>
                <a:lnTo>
                  <a:pt x="5347454" y="3822464"/>
                </a:lnTo>
                <a:lnTo>
                  <a:pt x="5341616" y="3822307"/>
                </a:lnTo>
                <a:lnTo>
                  <a:pt x="5240804" y="3835465"/>
                </a:lnTo>
                <a:lnTo>
                  <a:pt x="5228552" y="3835475"/>
                </a:lnTo>
                <a:cubicBezTo>
                  <a:pt x="5128338" y="3838085"/>
                  <a:pt x="5028223" y="3844094"/>
                  <a:pt x="4928272" y="3856112"/>
                </a:cubicBezTo>
                <a:cubicBezTo>
                  <a:pt x="4863979" y="3863926"/>
                  <a:pt x="4799424" y="3869311"/>
                  <a:pt x="4734902" y="3870050"/>
                </a:cubicBezTo>
                <a:cubicBezTo>
                  <a:pt x="4670380" y="3870790"/>
                  <a:pt x="4605891" y="3866882"/>
                  <a:pt x="4541731" y="3856112"/>
                </a:cubicBezTo>
                <a:cubicBezTo>
                  <a:pt x="4399619" y="3833061"/>
                  <a:pt x="4255260" y="3827020"/>
                  <a:pt x="4111717" y="3838117"/>
                </a:cubicBezTo>
                <a:cubicBezTo>
                  <a:pt x="3970129" y="3847837"/>
                  <a:pt x="3828280" y="3848494"/>
                  <a:pt x="3686299" y="3845736"/>
                </a:cubicBezTo>
                <a:cubicBezTo>
                  <a:pt x="3558240" y="3843240"/>
                  <a:pt x="3430050" y="3843634"/>
                  <a:pt x="3301991" y="3850727"/>
                </a:cubicBezTo>
                <a:cubicBezTo>
                  <a:pt x="3158172" y="3858870"/>
                  <a:pt x="3014353" y="3865832"/>
                  <a:pt x="2870663" y="3849676"/>
                </a:cubicBezTo>
                <a:cubicBezTo>
                  <a:pt x="2745614" y="3834126"/>
                  <a:pt x="2619722" y="3826364"/>
                  <a:pt x="2493712" y="3826430"/>
                </a:cubicBezTo>
                <a:cubicBezTo>
                  <a:pt x="2326644" y="3828267"/>
                  <a:pt x="2159972" y="3841269"/>
                  <a:pt x="1993167" y="3848757"/>
                </a:cubicBezTo>
                <a:cubicBezTo>
                  <a:pt x="1764368" y="3859001"/>
                  <a:pt x="1535439" y="3867801"/>
                  <a:pt x="1306509" y="3852040"/>
                </a:cubicBezTo>
                <a:cubicBezTo>
                  <a:pt x="1148242" y="3840613"/>
                  <a:pt x="989976" y="3830106"/>
                  <a:pt x="831051" y="3838906"/>
                </a:cubicBezTo>
                <a:cubicBezTo>
                  <a:pt x="718885" y="3845080"/>
                  <a:pt x="606587" y="3854010"/>
                  <a:pt x="494158" y="3848099"/>
                </a:cubicBezTo>
                <a:lnTo>
                  <a:pt x="352421" y="3843531"/>
                </a:lnTo>
                <a:lnTo>
                  <a:pt x="352421" y="3843391"/>
                </a:lnTo>
                <a:lnTo>
                  <a:pt x="336444" y="3843016"/>
                </a:lnTo>
                <a:lnTo>
                  <a:pt x="276639" y="3841088"/>
                </a:lnTo>
                <a:lnTo>
                  <a:pt x="251263" y="3841478"/>
                </a:lnTo>
                <a:lnTo>
                  <a:pt x="251263" y="3842889"/>
                </a:lnTo>
                <a:lnTo>
                  <a:pt x="80358" y="3848216"/>
                </a:lnTo>
                <a:lnTo>
                  <a:pt x="7111" y="3848008"/>
                </a:lnTo>
                <a:lnTo>
                  <a:pt x="2529" y="3671630"/>
                </a:lnTo>
                <a:cubicBezTo>
                  <a:pt x="-7706" y="3490664"/>
                  <a:pt x="15652" y="3311012"/>
                  <a:pt x="27724" y="3131097"/>
                </a:cubicBezTo>
                <a:cubicBezTo>
                  <a:pt x="36282" y="2982205"/>
                  <a:pt x="35311" y="2832905"/>
                  <a:pt x="24839" y="2684131"/>
                </a:cubicBezTo>
                <a:cubicBezTo>
                  <a:pt x="9616" y="2437683"/>
                  <a:pt x="7516" y="2191234"/>
                  <a:pt x="16046" y="1944523"/>
                </a:cubicBezTo>
                <a:cubicBezTo>
                  <a:pt x="20246" y="1821693"/>
                  <a:pt x="18540" y="1698993"/>
                  <a:pt x="13290" y="1576295"/>
                </a:cubicBezTo>
                <a:cubicBezTo>
                  <a:pt x="1086" y="1294940"/>
                  <a:pt x="14734" y="1013846"/>
                  <a:pt x="18801" y="732621"/>
                </a:cubicBezTo>
                <a:cubicBezTo>
                  <a:pt x="20376" y="625539"/>
                  <a:pt x="20114" y="518456"/>
                  <a:pt x="14209" y="411504"/>
                </a:cubicBezTo>
                <a:cubicBezTo>
                  <a:pt x="7648" y="290314"/>
                  <a:pt x="5777" y="169124"/>
                  <a:pt x="6483" y="47933"/>
                </a:cubicBezTo>
                <a:lnTo>
                  <a:pt x="7223" y="13137"/>
                </a:lnTo>
                <a:lnTo>
                  <a:pt x="246835" y="26746"/>
                </a:lnTo>
                <a:cubicBezTo>
                  <a:pt x="329430" y="28759"/>
                  <a:pt x="412105" y="28102"/>
                  <a:pt x="494704" y="24768"/>
                </a:cubicBezTo>
                <a:cubicBezTo>
                  <a:pt x="661051" y="17944"/>
                  <a:pt x="827254" y="-690"/>
                  <a:pt x="993893" y="14926"/>
                </a:cubicBezTo>
                <a:cubicBezTo>
                  <a:pt x="1280706" y="42090"/>
                  <a:pt x="1566498" y="13745"/>
                  <a:pt x="1852582" y="4690"/>
                </a:cubicBezTo>
                <a:cubicBezTo>
                  <a:pt x="2073743" y="-3582"/>
                  <a:pt x="2295299" y="2470"/>
                  <a:pt x="2515498" y="22799"/>
                </a:cubicBezTo>
                <a:cubicBezTo>
                  <a:pt x="2731329" y="42774"/>
                  <a:pt x="2948965" y="40748"/>
                  <a:pt x="3164284" y="16763"/>
                </a:cubicBezTo>
                <a:cubicBezTo>
                  <a:pt x="3260569" y="8475"/>
                  <a:pt x="3357509" y="8125"/>
                  <a:pt x="3453864" y="15714"/>
                </a:cubicBezTo>
                <a:cubicBezTo>
                  <a:pt x="3607337" y="24857"/>
                  <a:pt x="3761376" y="22707"/>
                  <a:pt x="3914455" y="9283"/>
                </a:cubicBezTo>
                <a:cubicBezTo>
                  <a:pt x="4015035" y="163"/>
                  <a:pt x="4115762" y="-1117"/>
                  <a:pt x="4216506" y="720"/>
                </a:cubicBezTo>
                <a:close/>
              </a:path>
            </a:pathLst>
          </a:custGeom>
        </p:spPr>
      </p:pic>
      <p:sp>
        <p:nvSpPr>
          <p:cNvPr id="6" name="TextBox 5">
            <a:extLst>
              <a:ext uri="{FF2B5EF4-FFF2-40B4-BE49-F238E27FC236}">
                <a16:creationId xmlns:a16="http://schemas.microsoft.com/office/drawing/2014/main" id="{24FA2A1E-FC21-4C74-B2D8-99A5C0B32A97}"/>
              </a:ext>
            </a:extLst>
          </p:cNvPr>
          <p:cNvSpPr txBox="1"/>
          <p:nvPr/>
        </p:nvSpPr>
        <p:spPr>
          <a:xfrm flipV="1">
            <a:off x="9282023" y="8860600"/>
            <a:ext cx="2743200" cy="907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8" name="TextBox 7">
            <a:extLst>
              <a:ext uri="{FF2B5EF4-FFF2-40B4-BE49-F238E27FC236}">
                <a16:creationId xmlns:a16="http://schemas.microsoft.com/office/drawing/2014/main" id="{DB5CEA29-22B9-4BD4-89FE-CD48898006B5}"/>
              </a:ext>
            </a:extLst>
          </p:cNvPr>
          <p:cNvSpPr txBox="1"/>
          <p:nvPr/>
        </p:nvSpPr>
        <p:spPr>
          <a:xfrm>
            <a:off x="1675501" y="854787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Aft>
                <a:spcPts val="600"/>
              </a:spcAft>
            </a:pPr>
            <a:r>
              <a:rPr lang="en-US"/>
              <a:t>Click to add text</a:t>
            </a:r>
          </a:p>
        </p:txBody>
      </p:sp>
    </p:spTree>
    <p:extLst>
      <p:ext uri="{BB962C8B-B14F-4D97-AF65-F5344CB8AC3E}">
        <p14:creationId xmlns:p14="http://schemas.microsoft.com/office/powerpoint/2010/main" val="106876363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3" name="Rectangle 12">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7" descr="A picture containing outdoor&#10;&#10;Description automatically generated">
            <a:extLst>
              <a:ext uri="{FF2B5EF4-FFF2-40B4-BE49-F238E27FC236}">
                <a16:creationId xmlns:a16="http://schemas.microsoft.com/office/drawing/2014/main" id="{74EEFB2C-9209-4F7B-B2D5-395144393F35}"/>
              </a:ext>
            </a:extLst>
          </p:cNvPr>
          <p:cNvPicPr>
            <a:picLocks noGrp="1" noChangeAspect="1"/>
          </p:cNvPicPr>
          <p:nvPr>
            <p:ph idx="1"/>
          </p:nvPr>
        </p:nvPicPr>
        <p:blipFill rotWithShape="1">
          <a:blip r:embed="rId2">
            <a:alphaModFix amt="40000"/>
          </a:blip>
          <a:srcRect t="3218" b="12512"/>
          <a:stretch/>
        </p:blipFill>
        <p:spPr>
          <a:xfrm>
            <a:off x="20" y="10"/>
            <a:ext cx="12191979" cy="6857990"/>
          </a:xfrm>
          <a:prstGeom prst="rect">
            <a:avLst/>
          </a:prstGeom>
        </p:spPr>
      </p:pic>
      <p:sp>
        <p:nvSpPr>
          <p:cNvPr id="2" name="Title 1">
            <a:extLst>
              <a:ext uri="{FF2B5EF4-FFF2-40B4-BE49-F238E27FC236}">
                <a16:creationId xmlns:a16="http://schemas.microsoft.com/office/drawing/2014/main" id="{1541DEE5-A14C-45AF-B8AA-3CF523BE5732}"/>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7200"/>
              <a:t>Goal: </a:t>
            </a:r>
          </a:p>
        </p:txBody>
      </p:sp>
      <p:sp>
        <p:nvSpPr>
          <p:cNvPr id="15" name="Rectangle 6">
            <a:extLst>
              <a:ext uri="{FF2B5EF4-FFF2-40B4-BE49-F238E27FC236}">
                <a16:creationId xmlns:a16="http://schemas.microsoft.com/office/drawing/2014/main" id="{1CA8A97F-67F0-4D5F-A850-0C30727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578" y="1802192"/>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411CC184-5383-4D2D-A122-60A411B6DDEC}"/>
              </a:ext>
            </a:extLst>
          </p:cNvPr>
          <p:cNvSpPr>
            <a:spLocks noGrp="1"/>
          </p:cNvSpPr>
          <p:nvPr>
            <p:ph type="body" sz="half" idx="2"/>
          </p:nvPr>
        </p:nvSpPr>
        <p:spPr>
          <a:xfrm>
            <a:off x="838200" y="2004446"/>
            <a:ext cx="10515600" cy="4176897"/>
          </a:xfrm>
        </p:spPr>
        <p:txBody>
          <a:bodyPr vert="horz" lIns="91440" tIns="45720" rIns="91440" bIns="45720" rtlCol="0">
            <a:normAutofit/>
          </a:bodyPr>
          <a:lstStyle/>
          <a:p>
            <a:pPr indent="-228600">
              <a:lnSpc>
                <a:spcPct val="100000"/>
              </a:lnSpc>
              <a:buFont typeface="Arial" panose="020B0604020202020204" pitchFamily="34" charset="0"/>
              <a:buChar char="•"/>
            </a:pPr>
            <a:r>
              <a:rPr lang="en-US" sz="2200"/>
              <a:t>Around the world the main source of energy being produced is burning black coal. My goal is to turn the main source of energy into solar power while helping increase the bee population. This will create lots of habitats for millions of bees and butterflies species whose numbers have been going down fast from habitat destruction. There are many solar farms that have already been built in Ontario. This is where I want to start. </a:t>
            </a:r>
          </a:p>
          <a:p>
            <a:pPr indent="-228600">
              <a:lnSpc>
                <a:spcPct val="100000"/>
              </a:lnSpc>
              <a:buFont typeface="Arial" panose="020B0604020202020204" pitchFamily="34" charset="0"/>
              <a:buChar char="•"/>
            </a:pPr>
            <a:r>
              <a:rPr lang="en-US" sz="2200"/>
              <a:t>Team Objectives: </a:t>
            </a:r>
          </a:p>
          <a:p>
            <a:pPr indent="-228600">
              <a:lnSpc>
                <a:spcPct val="100000"/>
              </a:lnSpc>
              <a:buFont typeface="Arial" panose="020B0604020202020204" pitchFamily="34" charset="0"/>
              <a:buChar char="•"/>
            </a:pPr>
            <a:r>
              <a:rPr lang="en-US" sz="2200"/>
              <a:t>Team One will be all the bee keepers moving bees to their new bee friendly habitats. </a:t>
            </a:r>
          </a:p>
          <a:p>
            <a:pPr indent="-228600">
              <a:lnSpc>
                <a:spcPct val="100000"/>
              </a:lnSpc>
              <a:buFont typeface="Arial" panose="020B0604020202020204" pitchFamily="34" charset="0"/>
              <a:buChar char="•"/>
            </a:pPr>
            <a:r>
              <a:rPr lang="en-US" sz="2200"/>
              <a:t>Team Two will plant the new flowers/habitats for the bees, surrounding the solar farm. Also will be adding bee homes under the solar panels. </a:t>
            </a:r>
          </a:p>
          <a:p>
            <a:pPr indent="-228600">
              <a:lnSpc>
                <a:spcPct val="100000"/>
              </a:lnSpc>
              <a:buFont typeface="Arial" panose="020B0604020202020204" pitchFamily="34" charset="0"/>
              <a:buChar char="•"/>
            </a:pPr>
            <a:r>
              <a:rPr lang="en-US" sz="2200"/>
              <a:t>Team Three will be finding more locations around the world that will allow us to help the bee populations. </a:t>
            </a:r>
          </a:p>
          <a:p>
            <a:pPr indent="-228600">
              <a:lnSpc>
                <a:spcPct val="100000"/>
              </a:lnSpc>
              <a:buFont typeface="Arial" panose="020B0604020202020204" pitchFamily="34" charset="0"/>
              <a:buChar char="•"/>
            </a:pPr>
            <a:r>
              <a:rPr lang="en-US" sz="2200"/>
              <a:t>After the locations are found, group two can go get a head start on planting the flower's and placing the bee homes under the panels. Then after everything is set up and ready the bee keepers can move all the bee's into their new bee friendly habitat. After that happen 100's or more bees can now have a bee friendly habitat where they all can be safe. As time goes by my goal will help the bee population. </a:t>
            </a:r>
          </a:p>
        </p:txBody>
      </p:sp>
    </p:spTree>
    <p:extLst>
      <p:ext uri="{BB962C8B-B14F-4D97-AF65-F5344CB8AC3E}">
        <p14:creationId xmlns:p14="http://schemas.microsoft.com/office/powerpoint/2010/main" val="13191877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8F2943-CC8F-41F6-A05C-DC3739F29A7C}"/>
              </a:ext>
            </a:extLst>
          </p:cNvPr>
          <p:cNvSpPr>
            <a:spLocks noGrp="1"/>
          </p:cNvSpPr>
          <p:nvPr>
            <p:ph type="title"/>
          </p:nvPr>
        </p:nvSpPr>
        <p:spPr>
          <a:xfrm>
            <a:off x="165628" y="325369"/>
            <a:ext cx="5255804" cy="1956841"/>
          </a:xfrm>
        </p:spPr>
        <p:txBody>
          <a:bodyPr vert="horz" lIns="91440" tIns="45720" rIns="91440" bIns="45720" rtlCol="0" anchor="b">
            <a:normAutofit/>
          </a:bodyPr>
          <a:lstStyle/>
          <a:p>
            <a:pPr>
              <a:lnSpc>
                <a:spcPct val="90000"/>
              </a:lnSpc>
            </a:pPr>
            <a:r>
              <a:rPr lang="en-US" sz="6600" dirty="0"/>
              <a:t>Pollinator partnership </a:t>
            </a:r>
          </a:p>
        </p:txBody>
      </p:sp>
      <p:sp>
        <p:nvSpPr>
          <p:cNvPr id="14"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6E27E8"/>
          </a:solidFill>
          <a:ln w="38100" cap="rnd">
            <a:solidFill>
              <a:srgbClr val="6E27E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3267E99D-B565-4B35-9FB1-C6BDC6CC31BA}"/>
              </a:ext>
            </a:extLst>
          </p:cNvPr>
          <p:cNvSpPr>
            <a:spLocks noGrp="1"/>
          </p:cNvSpPr>
          <p:nvPr>
            <p:ph type="body" sz="half" idx="2"/>
          </p:nvPr>
        </p:nvSpPr>
        <p:spPr>
          <a:xfrm>
            <a:off x="165628" y="2685994"/>
            <a:ext cx="5253597" cy="4418394"/>
          </a:xfrm>
        </p:spPr>
        <p:txBody>
          <a:bodyPr vert="horz" lIns="91440" tIns="45720" rIns="91440" bIns="45720" rtlCol="0" anchor="t">
            <a:normAutofit lnSpcReduction="10000"/>
          </a:bodyPr>
          <a:lstStyle/>
          <a:p>
            <a:pPr>
              <a:lnSpc>
                <a:spcPct val="100000"/>
              </a:lnSpc>
            </a:pPr>
            <a:r>
              <a:rPr lang="en-US" sz="1800"/>
              <a:t>Pollinator Partnership is a world wide group of bee rescuers, that are thankful for what they do for us and knowing without bees we wouldn’t be able to survive. As a group they try to come across other to get to know we need to make a change. Throughout the home page the website shows bee rescuing tips and if you are in need for a bee rescuer than they already have some options, that could live near you. If you click on a place that is near you, it then gives you a list of many different options of rescuers. This website is very useful and I am glad it’s able to provide help for bees all over the world. Pollinator Partnership provides tons of help and I am sure from just this website it is improving the bee population.</a:t>
            </a:r>
            <a:endParaRPr lang="en-US"/>
          </a:p>
          <a:p>
            <a:pPr>
              <a:lnSpc>
                <a:spcPct val="100000"/>
              </a:lnSpc>
            </a:pPr>
            <a:r>
              <a:rPr lang="en-US" sz="1800">
                <a:ea typeface="+mn-lt"/>
                <a:cs typeface="+mn-lt"/>
              </a:rPr>
              <a:t>I choose the Pollinator Partnership group because when I was looking through other websites they didn’t have nearly as much helpful rescuers provided and information on how to rescue a bee. When I was looking through this websites I was just looking for interesting information on bees, but the unique thing about this website is it provides help for others when needed at all times. Pollinator Partnership has lists of bee rescuers for places all around the word. For an example if I was in need for a bee rescuers I would click Ontario and there would be a list of rescuers all near me. Like in Toronto, Burlington, and so on. I am glad this group of people are trying to make a difference, because our bee population needs it.</a:t>
            </a:r>
            <a:endParaRPr lang="en-US" sz="1800" dirty="0"/>
          </a:p>
        </p:txBody>
      </p:sp>
      <p:pic>
        <p:nvPicPr>
          <p:cNvPr id="5" name="Picture 5" descr="A bee on a flower&#10;&#10;Description automatically generated">
            <a:extLst>
              <a:ext uri="{FF2B5EF4-FFF2-40B4-BE49-F238E27FC236}">
                <a16:creationId xmlns:a16="http://schemas.microsoft.com/office/drawing/2014/main" id="{3E89CB1F-D6B6-4B36-9F73-A374DE71517F}"/>
              </a:ext>
            </a:extLst>
          </p:cNvPr>
          <p:cNvPicPr>
            <a:picLocks noGrp="1" noChangeAspect="1"/>
          </p:cNvPicPr>
          <p:nvPr>
            <p:ph idx="1"/>
          </p:nvPr>
        </p:nvPicPr>
        <p:blipFill rotWithShape="1">
          <a:blip r:embed="rId2"/>
          <a:srcRect l="27372" r="1244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440208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0</TotalTime>
  <Words>0</Words>
  <Application>Microsoft Office PowerPoint</Application>
  <PresentationFormat>Widescreen</PresentationFormat>
  <Paragraphs>0</Paragraphs>
  <Slides>15</Slides>
  <Notes>1</Notes>
  <HiddenSlides>2</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SketchyVTI</vt:lpstr>
      <vt:lpstr>Decline in the bee's population- Action Plan</vt:lpstr>
      <vt:lpstr>The issue </vt:lpstr>
      <vt:lpstr>Connections TO Biology </vt:lpstr>
      <vt:lpstr>Connections TO Chemistry </vt:lpstr>
      <vt:lpstr>Connections To physics </vt:lpstr>
      <vt:lpstr>Connections to Earth And Space </vt:lpstr>
      <vt:lpstr>Goal </vt:lpstr>
      <vt:lpstr>Goal: </vt:lpstr>
      <vt:lpstr>Pollinator partnership </vt:lpstr>
      <vt:lpstr> Honey nut cheerios </vt:lpstr>
      <vt:lpstr>People that will help: </vt:lpstr>
      <vt:lpstr>Supplies needed: </vt:lpstr>
      <vt:lpstr>Goals:</vt:lpstr>
      <vt:lpstr>Time line </vt:lpstr>
      <vt:lpstr>Citation's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913</cp:revision>
  <dcterms:created xsi:type="dcterms:W3CDTF">2021-06-17T13:53:43Z</dcterms:created>
  <dcterms:modified xsi:type="dcterms:W3CDTF">2021-06-18T17:04:11Z</dcterms:modified>
</cp:coreProperties>
</file>